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52"/>
  </p:notesMasterIdLst>
  <p:sldIdLst>
    <p:sldId id="693" r:id="rId3"/>
    <p:sldId id="257" r:id="rId4"/>
    <p:sldId id="379" r:id="rId5"/>
    <p:sldId id="381" r:id="rId6"/>
    <p:sldId id="441" r:id="rId7"/>
    <p:sldId id="574" r:id="rId8"/>
    <p:sldId id="632" r:id="rId9"/>
    <p:sldId id="672" r:id="rId10"/>
    <p:sldId id="725" r:id="rId11"/>
    <p:sldId id="675" r:id="rId12"/>
    <p:sldId id="646" r:id="rId13"/>
    <p:sldId id="692" r:id="rId14"/>
    <p:sldId id="638" r:id="rId15"/>
    <p:sldId id="647" r:id="rId16"/>
    <p:sldId id="649" r:id="rId17"/>
    <p:sldId id="648" r:id="rId18"/>
    <p:sldId id="724" r:id="rId19"/>
    <p:sldId id="680" r:id="rId20"/>
    <p:sldId id="651" r:id="rId21"/>
    <p:sldId id="681" r:id="rId22"/>
    <p:sldId id="652" r:id="rId23"/>
    <p:sldId id="684" r:id="rId24"/>
    <p:sldId id="653" r:id="rId25"/>
    <p:sldId id="683" r:id="rId26"/>
    <p:sldId id="654" r:id="rId27"/>
    <p:sldId id="656" r:id="rId28"/>
    <p:sldId id="540" r:id="rId29"/>
    <p:sldId id="686" r:id="rId30"/>
    <p:sldId id="685" r:id="rId31"/>
    <p:sldId id="694" r:id="rId32"/>
    <p:sldId id="706" r:id="rId33"/>
    <p:sldId id="707" r:id="rId34"/>
    <p:sldId id="708" r:id="rId35"/>
    <p:sldId id="709" r:id="rId36"/>
    <p:sldId id="710" r:id="rId37"/>
    <p:sldId id="711" r:id="rId38"/>
    <p:sldId id="712" r:id="rId39"/>
    <p:sldId id="713" r:id="rId40"/>
    <p:sldId id="714" r:id="rId41"/>
    <p:sldId id="720" r:id="rId42"/>
    <p:sldId id="722" r:id="rId43"/>
    <p:sldId id="715" r:id="rId44"/>
    <p:sldId id="716" r:id="rId45"/>
    <p:sldId id="717" r:id="rId46"/>
    <p:sldId id="718" r:id="rId47"/>
    <p:sldId id="719" r:id="rId48"/>
    <p:sldId id="721" r:id="rId49"/>
    <p:sldId id="723" r:id="rId50"/>
    <p:sldId id="375" r:id="rId51"/>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oguo Xie" initials="" lastIdx="1" clrIdx="0"/>
  <p:cmAuthor id="1" name="魏宏炜" initials="魏"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82444" autoAdjust="0"/>
  </p:normalViewPr>
  <p:slideViewPr>
    <p:cSldViewPr snapToGrid="0">
      <p:cViewPr varScale="1">
        <p:scale>
          <a:sx n="58" d="100"/>
          <a:sy n="58" d="100"/>
        </p:scale>
        <p:origin x="818"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4680E15-E7E9-4238-832D-ED92086DAA8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将所有内容结合在一起</a:t>
            </a:r>
            <a:r>
              <a:rPr lang="en-US" altLang="zh-CN" b="1" dirty="0"/>
              <a:t>-</a:t>
            </a:r>
            <a:r>
              <a:rPr lang="zh-CN" altLang="en-US" b="1" dirty="0"/>
              <a:t>构建文本规范化器：</a:t>
            </a:r>
            <a:endParaRPr lang="zh-CN" altLang="en-US" dirty="0"/>
          </a:p>
          <a:p>
            <a:pPr marL="285750" indent="-285750">
              <a:lnSpc>
                <a:spcPct val="150000"/>
              </a:lnSpc>
              <a:buFont typeface="Arial" panose="020B0604020202020204" pitchFamily="34" charset="0"/>
              <a:buChar char="•"/>
            </a:pPr>
            <a:r>
              <a:rPr lang="zh-CN" altLang="en-US" b="1" dirty="0"/>
              <a:t>删除特殊字符（标点符号、重音符号和其他变音符号）</a:t>
            </a:r>
          </a:p>
          <a:p>
            <a:pPr marL="285750" indent="-285750">
              <a:lnSpc>
                <a:spcPct val="150000"/>
              </a:lnSpc>
              <a:buFont typeface="Arial" panose="020B0604020202020204" pitchFamily="34" charset="0"/>
              <a:buChar char="•"/>
            </a:pPr>
            <a:r>
              <a:rPr lang="zh-CN" altLang="en-US" b="1" dirty="0"/>
              <a:t>删除空格</a:t>
            </a:r>
          </a:p>
          <a:p>
            <a:pPr marL="285750" indent="-285750">
              <a:lnSpc>
                <a:spcPct val="150000"/>
              </a:lnSpc>
              <a:buFont typeface="Arial" panose="020B0604020202020204" pitchFamily="34" charset="0"/>
              <a:buChar char="•"/>
            </a:pPr>
            <a:r>
              <a:rPr lang="zh-CN" altLang="en-US" b="1" dirty="0"/>
              <a:t>单词分词（</a:t>
            </a:r>
            <a:r>
              <a:rPr lang="en-US" altLang="zh-CN" b="1" dirty="0"/>
              <a:t>word tokenization</a:t>
            </a:r>
            <a:r>
              <a:rPr lang="zh-CN" altLang="en-US" b="1" dirty="0"/>
              <a:t>）</a:t>
            </a:r>
          </a:p>
          <a:p>
            <a:pPr marL="285750" indent="-285750">
              <a:lnSpc>
                <a:spcPct val="150000"/>
              </a:lnSpc>
              <a:buFont typeface="Arial" panose="020B0604020202020204" pitchFamily="34" charset="0"/>
              <a:buChar char="•"/>
            </a:pPr>
            <a:r>
              <a:rPr lang="zh-CN" altLang="en-US" b="1" dirty="0"/>
              <a:t>词干和词形化 </a:t>
            </a:r>
            <a:r>
              <a:rPr lang="en-US" altLang="zh-CN" b="1" dirty="0"/>
              <a:t>(Stemming and Lemmatization)</a:t>
            </a:r>
            <a:endParaRPr lang="zh-CN" altLang="en-US" b="1" dirty="0"/>
          </a:p>
          <a:p>
            <a:pPr marL="285750" indent="-285750">
              <a:lnSpc>
                <a:spcPct val="150000"/>
              </a:lnSpc>
              <a:buFont typeface="Arial" panose="020B0604020202020204" pitchFamily="34" charset="0"/>
              <a:buChar char="•"/>
            </a:pPr>
            <a:r>
              <a:rPr lang="zh-CN" altLang="en-US" b="1" dirty="0"/>
              <a:t>删除停止词、稀疏词和特定词 </a:t>
            </a:r>
            <a:r>
              <a:rPr lang="en-US" altLang="zh-CN" b="1" dirty="0"/>
              <a:t>(stop words, sparse terms, and particular words)</a:t>
            </a:r>
            <a:endParaRPr lang="zh-CN" altLang="en-US" dirty="0"/>
          </a:p>
          <a:p>
            <a:pPr marL="285750" indent="-285750">
              <a:lnSpc>
                <a:spcPct val="150000"/>
              </a:lnSpc>
              <a:buFont typeface="Arial" panose="020B0604020202020204" pitchFamily="34" charset="0"/>
              <a:buChar char="•"/>
            </a:pPr>
            <a:r>
              <a:rPr lang="zh-CN" altLang="en-US" b="1" dirty="0"/>
              <a:t>将文本（所有字母）转换为小写形式</a:t>
            </a:r>
          </a:p>
          <a:p>
            <a:pPr marL="285750" indent="-285750">
              <a:lnSpc>
                <a:spcPct val="150000"/>
              </a:lnSpc>
              <a:buFont typeface="Arial" panose="020B0604020202020204" pitchFamily="34" charset="0"/>
              <a:buChar char="•"/>
            </a:pPr>
            <a:r>
              <a:rPr lang="zh-CN" altLang="en-US" b="1" dirty="0"/>
              <a:t>删除</a:t>
            </a:r>
            <a:r>
              <a:rPr lang="en-US" altLang="zh-CN" b="1" dirty="0"/>
              <a:t>HTML</a:t>
            </a:r>
            <a:r>
              <a:rPr lang="zh-CN" altLang="en-US" b="1" dirty="0"/>
              <a:t>标签</a:t>
            </a:r>
          </a:p>
          <a:p>
            <a:pPr marL="285750" indent="-285750">
              <a:lnSpc>
                <a:spcPct val="150000"/>
              </a:lnSpc>
              <a:buFont typeface="Arial" panose="020B0604020202020204" pitchFamily="34" charset="0"/>
              <a:buChar char="•"/>
            </a:pPr>
            <a:r>
              <a:rPr lang="zh-CN" altLang="en-US" b="1" dirty="0"/>
              <a:t>展开缩写形式</a:t>
            </a:r>
          </a:p>
          <a:p>
            <a:pPr marL="285750" indent="-285750">
              <a:lnSpc>
                <a:spcPct val="150000"/>
              </a:lnSpc>
              <a:buFont typeface="Arial" panose="020B0604020202020204" pitchFamily="34" charset="0"/>
              <a:buChar char="•"/>
            </a:pPr>
            <a:r>
              <a:rPr lang="zh-CN" altLang="en-US" b="1" dirty="0"/>
              <a:t>将数字转换为单词或删除数字</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444866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latin typeface="微软雅黑" panose="020B0503020204020204" pitchFamily="34" charset="-122"/>
                <a:sym typeface="+mn-ea"/>
              </a:rPr>
              <a:t>常见的自然语言处理任务</a:t>
            </a:r>
          </a:p>
          <a:p>
            <a:endParaRPr lang="zh-CN" altLang="en-US" dirty="0"/>
          </a:p>
        </p:txBody>
      </p:sp>
    </p:spTree>
    <p:extLst>
      <p:ext uri="{BB962C8B-B14F-4D97-AF65-F5344CB8AC3E}">
        <p14:creationId xmlns:p14="http://schemas.microsoft.com/office/powerpoint/2010/main" val="2583042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词性标注（</a:t>
            </a:r>
            <a:r>
              <a:rPr lang="en-US" altLang="zh-CN" b="1" dirty="0"/>
              <a:t>Part-Of-Speech tagging, POS tagging</a:t>
            </a:r>
            <a:r>
              <a:rPr lang="zh-CN" altLang="en-US" b="1" dirty="0"/>
              <a:t>）</a:t>
            </a:r>
            <a:r>
              <a:rPr lang="zh-CN" altLang="en-US" dirty="0"/>
              <a:t>也被称为语法标注（</a:t>
            </a:r>
            <a:r>
              <a:rPr lang="en-US" altLang="zh-CN" dirty="0"/>
              <a:t>grammatical tagging</a:t>
            </a:r>
            <a:r>
              <a:rPr lang="zh-CN" altLang="en-US" dirty="0"/>
              <a:t>）或词类消疑（</a:t>
            </a:r>
            <a:r>
              <a:rPr lang="en-US" altLang="zh-CN" dirty="0"/>
              <a:t>word-category disambiguation</a:t>
            </a:r>
            <a:r>
              <a:rPr lang="zh-CN" altLang="en-US" dirty="0"/>
              <a:t>），是语料库语言学（</a:t>
            </a:r>
            <a:r>
              <a:rPr lang="en-US" altLang="zh-CN" dirty="0"/>
              <a:t>corpus linguistics</a:t>
            </a:r>
            <a:r>
              <a:rPr lang="zh-CN" altLang="en-US" dirty="0"/>
              <a:t>）中将语料库内单词的词性按其含义和上下文内容进行标记的文本数据处理技术。</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在传统语法中，词性（</a:t>
            </a:r>
            <a:r>
              <a:rPr lang="en-US" altLang="zh-CN" dirty="0"/>
              <a:t>POS</a:t>
            </a:r>
            <a:r>
              <a:rPr lang="zh-CN" altLang="en-US" dirty="0"/>
              <a:t>）是具有相似语法属性的一类词。词性解释了一个词在句子中是如何使用的。英语中有八个词类：名词、代词、动词、形容词、副词、介词、连词和感叹词。</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82228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将单词分类到它们的词性并相应地标记它们的过程被称为词性标记。词性也被称为词类或词汇类别。用于特定任务的标记集合称为标记集。</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847379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有许多工具包含</a:t>
            </a:r>
            <a:r>
              <a:rPr lang="en-US" altLang="zh-CN" dirty="0"/>
              <a:t>POS</a:t>
            </a:r>
            <a:r>
              <a:rPr lang="zh-CN" altLang="en-US" dirty="0"/>
              <a:t>标记器，包括</a:t>
            </a:r>
            <a:r>
              <a:rPr lang="en-US" altLang="zh-CN" dirty="0"/>
              <a:t>NLTK</a:t>
            </a:r>
            <a:r>
              <a:rPr lang="zh-CN" altLang="en-US" dirty="0"/>
              <a:t>，</a:t>
            </a:r>
            <a:r>
              <a:rPr lang="en-US" altLang="zh-CN" dirty="0" err="1"/>
              <a:t>TextBlob</a:t>
            </a:r>
            <a:r>
              <a:rPr lang="zh-CN" altLang="en-US" dirty="0"/>
              <a:t>，</a:t>
            </a:r>
            <a:r>
              <a:rPr lang="en-US" altLang="zh-CN" dirty="0" err="1"/>
              <a:t>spaCy</a:t>
            </a:r>
            <a:r>
              <a:rPr lang="zh-CN" altLang="en-US" dirty="0"/>
              <a:t>，</a:t>
            </a:r>
            <a:r>
              <a:rPr lang="en-US" altLang="zh-CN" dirty="0"/>
              <a:t>Pattern</a:t>
            </a:r>
            <a:r>
              <a:rPr lang="zh-CN" altLang="en-US" dirty="0"/>
              <a:t>，斯坦福大学</a:t>
            </a:r>
            <a:r>
              <a:rPr lang="en-US" altLang="zh-CN" dirty="0" err="1"/>
              <a:t>CoreNLP</a:t>
            </a:r>
            <a:r>
              <a:rPr lang="zh-CN" altLang="en-US" dirty="0"/>
              <a:t>，基于内存的浅层解析器（</a:t>
            </a:r>
            <a:r>
              <a:rPr lang="en-US" altLang="zh-CN" dirty="0"/>
              <a:t>MBSP</a:t>
            </a:r>
            <a:r>
              <a:rPr lang="zh-CN" altLang="en-US" dirty="0"/>
              <a:t>），</a:t>
            </a:r>
            <a:r>
              <a:rPr lang="en-US" altLang="zh-CN" dirty="0"/>
              <a:t>Apache </a:t>
            </a:r>
            <a:r>
              <a:rPr lang="en-US" altLang="zh-CN" dirty="0" err="1"/>
              <a:t>OpenNLP</a:t>
            </a:r>
            <a:r>
              <a:rPr lang="zh-CN" altLang="en-US" dirty="0"/>
              <a:t>，</a:t>
            </a:r>
            <a:r>
              <a:rPr lang="en-US" altLang="zh-CN" dirty="0"/>
              <a:t>Apache Lucene</a:t>
            </a:r>
            <a:r>
              <a:rPr lang="zh-CN" altLang="en-US" dirty="0"/>
              <a:t>，通用文本工程架构（</a:t>
            </a:r>
            <a:r>
              <a:rPr lang="en-US" altLang="zh-CN" dirty="0"/>
              <a:t>GATE</a:t>
            </a:r>
            <a:r>
              <a:rPr lang="zh-CN" altLang="en-US" dirty="0"/>
              <a:t>），</a:t>
            </a:r>
            <a:r>
              <a:rPr lang="en-US" altLang="zh-CN" dirty="0" err="1"/>
              <a:t>FreeLing</a:t>
            </a:r>
            <a:r>
              <a:rPr lang="zh-CN" altLang="en-US" dirty="0"/>
              <a:t>，</a:t>
            </a:r>
            <a:r>
              <a:rPr lang="en-US" altLang="zh-CN" dirty="0"/>
              <a:t>Illinois Part of Speech Tagger</a:t>
            </a:r>
            <a:r>
              <a:rPr lang="zh-CN" altLang="en-US" dirty="0"/>
              <a:t>和</a:t>
            </a:r>
            <a:r>
              <a:rPr lang="en-US" altLang="zh-CN" dirty="0" err="1"/>
              <a:t>DKPro</a:t>
            </a:r>
            <a:r>
              <a:rPr lang="en-US" altLang="zh-CN" dirty="0"/>
              <a:t> Core</a:t>
            </a:r>
            <a:r>
              <a:rPr lang="zh-CN" altLang="en-US" dirty="0"/>
              <a:t>。</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20984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NLTK</a:t>
            </a:r>
            <a:r>
              <a:rPr lang="zh-CN" altLang="en-US" dirty="0"/>
              <a:t>的通用标签集包括</a:t>
            </a:r>
            <a:r>
              <a:rPr lang="en-US" altLang="zh-CN" dirty="0"/>
              <a:t>12</a:t>
            </a:r>
            <a:r>
              <a:rPr lang="zh-CN" altLang="en-US" dirty="0"/>
              <a:t>个标签类：动词、名词、代词、形容词、连词、形容词、连词、限定词、基数词、助词、其他</a:t>
            </a:r>
            <a:r>
              <a:rPr lang="en-US" altLang="zh-CN" dirty="0"/>
              <a:t>/</a:t>
            </a:r>
            <a:r>
              <a:rPr lang="zh-CN" altLang="en-US" dirty="0"/>
              <a:t>外来词、标点符号。这个数据集有</a:t>
            </a:r>
            <a:r>
              <a:rPr lang="en-US" altLang="zh-CN" dirty="0"/>
              <a:t>3</a:t>
            </a:r>
            <a:r>
              <a:rPr lang="zh-CN" altLang="en-US" dirty="0"/>
              <a:t>，</a:t>
            </a:r>
            <a:r>
              <a:rPr lang="en-US" altLang="zh-CN" dirty="0"/>
              <a:t>914</a:t>
            </a:r>
            <a:r>
              <a:rPr lang="zh-CN" altLang="en-US" dirty="0"/>
              <a:t>个标记的句子和</a:t>
            </a:r>
            <a:r>
              <a:rPr lang="en-US" altLang="zh-CN" dirty="0"/>
              <a:t>12</a:t>
            </a:r>
            <a:r>
              <a:rPr lang="zh-CN" altLang="en-US" dirty="0"/>
              <a:t>，</a:t>
            </a:r>
            <a:r>
              <a:rPr lang="en-US" altLang="zh-CN" dirty="0"/>
              <a:t>408</a:t>
            </a:r>
            <a:r>
              <a:rPr lang="zh-CN" altLang="en-US" dirty="0"/>
              <a:t>个单词的词汇。</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217945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039928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590204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452941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xuw</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063066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sym typeface="+mn-ea"/>
              </a:rPr>
              <a:t>我们从这</a:t>
            </a:r>
            <a:r>
              <a:rPr lang="en-US" altLang="zh-CN">
                <a:sym typeface="+mn-ea"/>
              </a:rPr>
              <a:t>3</a:t>
            </a:r>
            <a:r>
              <a:rPr lang="zh-CN">
                <a:sym typeface="+mn-ea"/>
              </a:rPr>
              <a:t>个方面进行分析。</a:t>
            </a:r>
            <a:endParaRPr lang="zh-CN" altLang="en-US">
              <a:sym typeface="+mn-ea"/>
            </a:endParaRPr>
          </a:p>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为了解析句子的结构，我们需要识别其中的名词短语（</a:t>
            </a:r>
            <a:r>
              <a:rPr lang="en-US" altLang="zh-CN" dirty="0"/>
              <a:t>noun phrase</a:t>
            </a:r>
            <a:r>
              <a:rPr lang="zh-CN" altLang="en-US" dirty="0"/>
              <a:t>，</a:t>
            </a:r>
            <a:r>
              <a:rPr lang="en-US" altLang="zh-CN" dirty="0"/>
              <a:t>NP</a:t>
            </a:r>
            <a:r>
              <a:rPr lang="zh-CN" altLang="en-US" dirty="0"/>
              <a:t>）和动词短语（</a:t>
            </a:r>
            <a:r>
              <a:rPr lang="en-US" altLang="zh-CN" dirty="0"/>
              <a:t>verbal phrase, VP</a:t>
            </a:r>
            <a:r>
              <a:rPr lang="zh-CN" altLang="en-US" dirty="0"/>
              <a:t>），这被称作</a:t>
            </a:r>
            <a:r>
              <a:rPr lang="zh-CN" altLang="en-US" b="1" dirty="0"/>
              <a:t>分块（</a:t>
            </a:r>
            <a:r>
              <a:rPr lang="en-US" altLang="zh-CN" b="1" dirty="0"/>
              <a:t>Chunking</a:t>
            </a:r>
            <a:r>
              <a:rPr lang="zh-CN" altLang="en-US" b="1" dirty="0"/>
              <a:t>）</a:t>
            </a:r>
            <a:r>
              <a:rPr lang="zh-CN" altLang="en-US" dirty="0"/>
              <a:t>。如下面所示：</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410677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Chunking</a:t>
            </a:r>
            <a:r>
              <a:rPr lang="zh-CN" altLang="en-US" dirty="0"/>
              <a:t>的目的是推导出由名词、动词、形容词等语法原子组成的高阶单位，可以在词性标记上编写正则表达式来近似实现分块。对于英语及其它广泛使用的语言来说，存在着数据和预先训练好的模型。</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258157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此外，</a:t>
            </a:r>
            <a:r>
              <a:rPr lang="en-US" altLang="zh-CN" b="1" dirty="0"/>
              <a:t>Spacy</a:t>
            </a:r>
            <a:r>
              <a:rPr lang="zh-CN" altLang="en-US" b="1" dirty="0"/>
              <a:t>或</a:t>
            </a:r>
            <a:r>
              <a:rPr lang="en-US" altLang="zh-CN" b="1" dirty="0" err="1"/>
              <a:t>TextBlob</a:t>
            </a:r>
            <a:r>
              <a:rPr lang="zh-CN" altLang="en-US" b="1" dirty="0"/>
              <a:t>可以输出现成的短语。</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一组标准的</a:t>
            </a:r>
            <a:r>
              <a:rPr lang="en-US" altLang="zh-CN" b="1" dirty="0"/>
              <a:t>Chunk</a:t>
            </a:r>
            <a:r>
              <a:rPr lang="zh-CN" altLang="en-US" b="1" dirty="0"/>
              <a:t>标签如下：</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2501531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3269561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命名实体识别（</a:t>
            </a:r>
            <a:r>
              <a:rPr lang="en-US" altLang="zh-CN" b="1" dirty="0"/>
              <a:t>NER</a:t>
            </a:r>
            <a:r>
              <a:rPr lang="zh-CN" altLang="en-US" b="1" dirty="0"/>
              <a:t>）</a:t>
            </a:r>
            <a:r>
              <a:rPr lang="zh-CN" altLang="en-US" dirty="0"/>
              <a:t>通常是信息提取的第一步，试图识别和分类文本中的命名实体，如名称，位置，事物，组织，预定义类别中的人的时间，价格、货币价值、百分比、产品等。</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487611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2536642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4130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1710170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内容</a:t>
            </a:r>
            <a:r>
              <a:rPr lang="en-US" altLang="zh-CN" dirty="0">
                <a:effectLst/>
              </a:rPr>
              <a:t>:</a:t>
            </a:r>
          </a:p>
          <a:p>
            <a:r>
              <a:rPr lang="en-US" altLang="zh-CN" dirty="0">
                <a:effectLst/>
              </a:rPr>
              <a:t>1-</a:t>
            </a:r>
            <a:r>
              <a:rPr lang="zh-CN" altLang="en-US" dirty="0">
                <a:effectLst/>
              </a:rPr>
              <a:t>加载必要的库</a:t>
            </a:r>
          </a:p>
          <a:p>
            <a:r>
              <a:rPr lang="en-US" altLang="zh-CN" dirty="0">
                <a:effectLst/>
              </a:rPr>
              <a:t>2-</a:t>
            </a:r>
            <a:r>
              <a:rPr lang="zh-CN" altLang="en-US" dirty="0">
                <a:effectLst/>
              </a:rPr>
              <a:t>数据集的概览</a:t>
            </a:r>
          </a:p>
          <a:p>
            <a:r>
              <a:rPr lang="en-US" altLang="zh-CN" dirty="0">
                <a:effectLst/>
              </a:rPr>
              <a:t>3-</a:t>
            </a:r>
            <a:r>
              <a:rPr lang="zh-CN" altLang="en-US" dirty="0">
                <a:effectLst/>
              </a:rPr>
              <a:t>探索性数据分析</a:t>
            </a:r>
            <a:r>
              <a:rPr lang="en-US" altLang="zh-CN" dirty="0">
                <a:effectLst/>
              </a:rPr>
              <a:t>(Exploratory Data </a:t>
            </a:r>
            <a:r>
              <a:rPr lang="en-US" altLang="zh-CN" dirty="0" err="1">
                <a:effectLst/>
              </a:rPr>
              <a:t>Analysis,EDA</a:t>
            </a:r>
            <a:r>
              <a:rPr lang="en-US" altLang="zh-CN" dirty="0">
                <a:effectLst/>
              </a:rPr>
              <a:t>)</a:t>
            </a:r>
          </a:p>
          <a:p>
            <a:r>
              <a:rPr lang="en-US" altLang="zh-CN" dirty="0">
                <a:effectLst/>
              </a:rPr>
              <a:t>4-</a:t>
            </a:r>
            <a:r>
              <a:rPr lang="zh-CN" altLang="en-US" dirty="0">
                <a:effectLst/>
              </a:rPr>
              <a:t>文本数据清洗</a:t>
            </a:r>
          </a:p>
          <a:p>
            <a:r>
              <a:rPr lang="en-US" altLang="zh-CN" dirty="0">
                <a:effectLst/>
              </a:rPr>
              <a:t>5-NLP</a:t>
            </a:r>
            <a:r>
              <a:rPr lang="zh-CN" altLang="en-US" dirty="0">
                <a:effectLst/>
              </a:rPr>
              <a:t>中的常见方法</a:t>
            </a:r>
            <a:r>
              <a:rPr lang="en-US" altLang="zh-CN" dirty="0">
                <a:effectLst/>
              </a:rPr>
              <a:t>:</a:t>
            </a:r>
          </a:p>
          <a:p>
            <a:r>
              <a:rPr lang="en-US" altLang="zh-CN" dirty="0" err="1">
                <a:effectLst/>
              </a:rPr>
              <a:t>CounterVectorizer</a:t>
            </a:r>
            <a:endParaRPr lang="en-US" altLang="zh-CN" dirty="0">
              <a:effectLst/>
            </a:endParaRPr>
          </a:p>
          <a:p>
            <a:r>
              <a:rPr lang="en-US" altLang="zh-CN" dirty="0">
                <a:effectLst/>
              </a:rPr>
              <a:t>TF-IDF</a:t>
            </a:r>
          </a:p>
          <a:p>
            <a:r>
              <a:rPr lang="en-US" altLang="zh-CN" dirty="0">
                <a:effectLst/>
              </a:rPr>
              <a:t>N-Grams</a:t>
            </a:r>
          </a:p>
          <a:p>
            <a:r>
              <a:rPr lang="en-US" altLang="zh-CN" dirty="0">
                <a:effectLst/>
              </a:rPr>
              <a:t>POS(Part Of Speech)</a:t>
            </a:r>
          </a:p>
          <a:p>
            <a:r>
              <a:rPr lang="en-US" altLang="zh-CN" dirty="0">
                <a:effectLst/>
              </a:rPr>
              <a:t>NER(Named Entity Recognition)</a:t>
            </a:r>
          </a:p>
          <a:p>
            <a:r>
              <a:rPr lang="en-US" altLang="zh-CN" dirty="0" err="1">
                <a:effectLst/>
              </a:rPr>
              <a:t>Stopwords</a:t>
            </a:r>
            <a:endParaRPr lang="en-US" altLang="zh-CN" dirty="0">
              <a:effectLst/>
            </a:endParaRPr>
          </a:p>
          <a:p>
            <a:r>
              <a:rPr lang="en-US" altLang="zh-CN" dirty="0">
                <a:effectLst/>
              </a:rPr>
              <a:t>Lemmas and Stems</a:t>
            </a:r>
          </a:p>
          <a:p>
            <a:r>
              <a:rPr lang="en-US" altLang="zh-CN" dirty="0">
                <a:effectLst/>
              </a:rPr>
              <a:t>Tokenization</a:t>
            </a:r>
          </a:p>
          <a:p>
            <a:r>
              <a:rPr lang="zh-CN" altLang="en-US" dirty="0">
                <a:effectLst/>
              </a:rPr>
              <a:t>显示常用单词和标点符号</a:t>
            </a:r>
          </a:p>
          <a:p>
            <a:r>
              <a:rPr lang="en-US" altLang="zh-CN" dirty="0" err="1">
                <a:effectLst/>
              </a:rPr>
              <a:t>Wordcloud</a:t>
            </a:r>
            <a:r>
              <a:rPr lang="zh-CN" altLang="en-US" dirty="0">
                <a:effectLst/>
              </a:rPr>
              <a:t>可视化</a:t>
            </a:r>
          </a:p>
          <a:p>
            <a:r>
              <a:rPr lang="en-US" altLang="zh-CN" dirty="0">
                <a:effectLst/>
              </a:rPr>
              <a:t>6-</a:t>
            </a:r>
            <a:r>
              <a:rPr lang="zh-CN" altLang="en-US" dirty="0">
                <a:effectLst/>
              </a:rPr>
              <a:t>通过</a:t>
            </a:r>
            <a:r>
              <a:rPr lang="en-US" altLang="zh-CN" dirty="0" err="1">
                <a:effectLst/>
              </a:rPr>
              <a:t>Pytorch</a:t>
            </a:r>
            <a:r>
              <a:rPr lang="zh-CN" altLang="en-US" dirty="0">
                <a:effectLst/>
              </a:rPr>
              <a:t>和</a:t>
            </a:r>
            <a:r>
              <a:rPr lang="en-US" altLang="zh-CN" dirty="0" err="1">
                <a:effectLst/>
              </a:rPr>
              <a:t>Keras</a:t>
            </a:r>
            <a:r>
              <a:rPr lang="zh-CN" altLang="en-US" dirty="0">
                <a:effectLst/>
              </a:rPr>
              <a:t>库准备数据集</a:t>
            </a:r>
          </a:p>
          <a:p>
            <a:r>
              <a:rPr lang="en-US" altLang="zh-CN" dirty="0">
                <a:effectLst/>
              </a:rPr>
              <a:t>7-</a:t>
            </a:r>
            <a:r>
              <a:rPr lang="zh-CN" altLang="en-US" dirty="0">
                <a:effectLst/>
              </a:rPr>
              <a:t>使用双向</a:t>
            </a:r>
            <a:r>
              <a:rPr lang="en-US" altLang="zh-CN" dirty="0">
                <a:effectLst/>
              </a:rPr>
              <a:t>LSTM</a:t>
            </a:r>
            <a:r>
              <a:rPr lang="zh-CN" altLang="en-US" dirty="0">
                <a:effectLst/>
              </a:rPr>
              <a:t>对文本进行分类</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1107580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0" i="0" dirty="0">
                <a:effectLst/>
                <a:highlight>
                  <a:srgbClr val="FFFFFF"/>
                </a:highlight>
                <a:latin typeface="Georgia" panose="02040502050405020303" pitchFamily="18" charset="0"/>
              </a:rPr>
              <a:t>内容</a:t>
            </a:r>
            <a:r>
              <a:rPr lang="en-US" altLang="zh-CN" b="0" i="0" dirty="0">
                <a:effectLst/>
                <a:highlight>
                  <a:srgbClr val="FFFFFF"/>
                </a:highlight>
                <a:latin typeface="Georgia" panose="02040502050405020303" pitchFamily="18" charset="0"/>
              </a:rPr>
              <a:t>:</a:t>
            </a:r>
            <a:br>
              <a:rPr lang="zh-CN" altLang="en-US" dirty="0"/>
            </a:br>
            <a:r>
              <a:rPr lang="en-US" altLang="zh-CN" b="0" i="0" dirty="0">
                <a:effectLst/>
                <a:highlight>
                  <a:srgbClr val="FFFFFF"/>
                </a:highlight>
                <a:latin typeface="Georgia" panose="02040502050405020303" pitchFamily="18" charset="0"/>
              </a:rPr>
              <a:t>1-</a:t>
            </a:r>
            <a:r>
              <a:rPr lang="zh-CN" altLang="en-US" b="0" i="0" dirty="0">
                <a:effectLst/>
                <a:highlight>
                  <a:srgbClr val="FFFFFF"/>
                </a:highlight>
                <a:latin typeface="Georgia" panose="02040502050405020303" pitchFamily="18" charset="0"/>
              </a:rPr>
              <a:t>加载必要的库</a:t>
            </a:r>
            <a:br>
              <a:rPr lang="zh-CN" altLang="en-US" dirty="0"/>
            </a:br>
            <a:r>
              <a:rPr lang="en-US" altLang="zh-CN" b="0" i="0" dirty="0">
                <a:effectLst/>
                <a:highlight>
                  <a:srgbClr val="FFFFFF"/>
                </a:highlight>
                <a:latin typeface="Georgia" panose="02040502050405020303" pitchFamily="18" charset="0"/>
              </a:rPr>
              <a:t>2-</a:t>
            </a:r>
            <a:r>
              <a:rPr lang="zh-CN" altLang="en-US" b="0" i="0" dirty="0">
                <a:effectLst/>
                <a:highlight>
                  <a:srgbClr val="FFFFFF"/>
                </a:highlight>
                <a:latin typeface="Georgia" panose="02040502050405020303" pitchFamily="18" charset="0"/>
              </a:rPr>
              <a:t>数据集的概览</a:t>
            </a:r>
            <a:br>
              <a:rPr lang="zh-CN" altLang="en-US" dirty="0"/>
            </a:br>
            <a:r>
              <a:rPr lang="en-US" altLang="zh-CN" b="0" i="0" dirty="0">
                <a:effectLst/>
                <a:highlight>
                  <a:srgbClr val="FFFFFF"/>
                </a:highlight>
                <a:latin typeface="Georgia" panose="02040502050405020303" pitchFamily="18" charset="0"/>
              </a:rPr>
              <a:t>3-</a:t>
            </a:r>
            <a:r>
              <a:rPr lang="zh-CN" altLang="en-US" b="0" i="0" dirty="0">
                <a:effectLst/>
                <a:highlight>
                  <a:srgbClr val="FFFFFF"/>
                </a:highlight>
                <a:latin typeface="Georgia" panose="02040502050405020303" pitchFamily="18" charset="0"/>
              </a:rPr>
              <a:t>探索性数据分析</a:t>
            </a:r>
            <a:r>
              <a:rPr lang="en-US" altLang="zh-CN" b="0" i="0" dirty="0">
                <a:effectLst/>
                <a:highlight>
                  <a:srgbClr val="FFFFFF"/>
                </a:highlight>
                <a:latin typeface="Georgia" panose="02040502050405020303" pitchFamily="18" charset="0"/>
              </a:rPr>
              <a:t>(Exploratory Data </a:t>
            </a:r>
            <a:r>
              <a:rPr lang="en-US" altLang="zh-CN" b="0" i="0" dirty="0" err="1">
                <a:effectLst/>
                <a:highlight>
                  <a:srgbClr val="FFFFFF"/>
                </a:highlight>
                <a:latin typeface="Georgia" panose="02040502050405020303" pitchFamily="18" charset="0"/>
              </a:rPr>
              <a:t>Analysis,EDA</a:t>
            </a:r>
            <a:r>
              <a:rPr lang="en-US" altLang="zh-CN" b="0" i="0" dirty="0">
                <a:effectLst/>
                <a:highlight>
                  <a:srgbClr val="FFFFFF"/>
                </a:highlight>
                <a:latin typeface="Georgia" panose="02040502050405020303" pitchFamily="18" charset="0"/>
              </a:rPr>
              <a:t>)</a:t>
            </a:r>
            <a:br>
              <a:rPr lang="en-US" altLang="zh-CN" dirty="0"/>
            </a:br>
            <a:r>
              <a:rPr lang="en-US" altLang="zh-CN" b="0" i="0" dirty="0">
                <a:effectLst/>
                <a:highlight>
                  <a:srgbClr val="FFFFFF"/>
                </a:highlight>
                <a:latin typeface="Georgia" panose="02040502050405020303" pitchFamily="18" charset="0"/>
              </a:rPr>
              <a:t>4-</a:t>
            </a:r>
            <a:r>
              <a:rPr lang="zh-CN" altLang="en-US" b="0" i="0" dirty="0">
                <a:effectLst/>
                <a:highlight>
                  <a:srgbClr val="FFFFFF"/>
                </a:highlight>
                <a:latin typeface="Georgia" panose="02040502050405020303" pitchFamily="18" charset="0"/>
              </a:rPr>
              <a:t>文本数据清洗</a:t>
            </a:r>
            <a:br>
              <a:rPr lang="zh-CN" altLang="en-US" dirty="0"/>
            </a:br>
            <a:r>
              <a:rPr lang="en-US" altLang="zh-CN" b="0" i="0" dirty="0">
                <a:effectLst/>
                <a:highlight>
                  <a:srgbClr val="FFFFFF"/>
                </a:highlight>
                <a:latin typeface="Georgia" panose="02040502050405020303" pitchFamily="18" charset="0"/>
              </a:rPr>
              <a:t>5-NLP</a:t>
            </a:r>
            <a:r>
              <a:rPr lang="zh-CN" altLang="en-US" b="0" i="0" dirty="0">
                <a:effectLst/>
                <a:highlight>
                  <a:srgbClr val="FFFFFF"/>
                </a:highlight>
                <a:latin typeface="Georgia" panose="02040502050405020303" pitchFamily="18" charset="0"/>
              </a:rPr>
              <a:t>中的常见方法</a:t>
            </a:r>
            <a:r>
              <a:rPr lang="en-US" altLang="zh-CN" b="0" i="0" dirty="0">
                <a:effectLst/>
                <a:highlight>
                  <a:srgbClr val="FFFFFF"/>
                </a:highlight>
                <a:latin typeface="Georgia" panose="02040502050405020303" pitchFamily="18" charset="0"/>
              </a:rPr>
              <a:t>:</a:t>
            </a:r>
            <a:br>
              <a:rPr lang="zh-CN" altLang="en-US" dirty="0"/>
            </a:br>
            <a:r>
              <a:rPr lang="en-US" altLang="zh-CN" b="0" i="0" dirty="0" err="1">
                <a:effectLst/>
                <a:highlight>
                  <a:srgbClr val="FFFFFF"/>
                </a:highlight>
                <a:latin typeface="Georgia" panose="02040502050405020303" pitchFamily="18" charset="0"/>
              </a:rPr>
              <a:t>CounterVectorizer</a:t>
            </a:r>
            <a:br>
              <a:rPr lang="en-US" altLang="zh-CN" dirty="0"/>
            </a:br>
            <a:r>
              <a:rPr lang="en-US" altLang="zh-CN" b="0" i="0" dirty="0">
                <a:effectLst/>
                <a:highlight>
                  <a:srgbClr val="FFFFFF"/>
                </a:highlight>
                <a:latin typeface="Georgia" panose="02040502050405020303" pitchFamily="18" charset="0"/>
              </a:rPr>
              <a:t>TF-IDF</a:t>
            </a:r>
            <a:br>
              <a:rPr lang="en-US" altLang="zh-CN" dirty="0"/>
            </a:br>
            <a:r>
              <a:rPr lang="en-US" altLang="zh-CN" b="0" i="0" dirty="0">
                <a:effectLst/>
                <a:highlight>
                  <a:srgbClr val="FFFFFF"/>
                </a:highlight>
                <a:latin typeface="Georgia" panose="02040502050405020303" pitchFamily="18" charset="0"/>
              </a:rPr>
              <a:t>N-Grams</a:t>
            </a:r>
            <a:br>
              <a:rPr lang="en-US" altLang="zh-CN" dirty="0"/>
            </a:br>
            <a:r>
              <a:rPr lang="en-US" altLang="zh-CN" b="0" i="0" dirty="0">
                <a:effectLst/>
                <a:highlight>
                  <a:srgbClr val="FFFFFF"/>
                </a:highlight>
                <a:latin typeface="Georgia" panose="02040502050405020303" pitchFamily="18" charset="0"/>
              </a:rPr>
              <a:t>POS(Part Of Speech)</a:t>
            </a:r>
            <a:br>
              <a:rPr lang="en-US" altLang="zh-CN" dirty="0"/>
            </a:br>
            <a:r>
              <a:rPr lang="en-US" altLang="zh-CN" b="0" i="0" dirty="0">
                <a:effectLst/>
                <a:highlight>
                  <a:srgbClr val="FFFFFF"/>
                </a:highlight>
                <a:latin typeface="Georgia" panose="02040502050405020303" pitchFamily="18" charset="0"/>
              </a:rPr>
              <a:t>NER(Named Entity Recognition)</a:t>
            </a:r>
            <a:br>
              <a:rPr lang="en-US" altLang="zh-CN" dirty="0"/>
            </a:br>
            <a:r>
              <a:rPr lang="en-US" altLang="zh-CN" b="0" i="0" dirty="0" err="1">
                <a:effectLst/>
                <a:highlight>
                  <a:srgbClr val="FFFFFF"/>
                </a:highlight>
                <a:latin typeface="Georgia" panose="02040502050405020303" pitchFamily="18" charset="0"/>
              </a:rPr>
              <a:t>Stopwords</a:t>
            </a:r>
            <a:br>
              <a:rPr lang="en-US" altLang="zh-CN" dirty="0"/>
            </a:br>
            <a:r>
              <a:rPr lang="en-US" altLang="zh-CN" b="0" i="0" dirty="0">
                <a:effectLst/>
                <a:highlight>
                  <a:srgbClr val="FFFFFF"/>
                </a:highlight>
                <a:latin typeface="Georgia" panose="02040502050405020303" pitchFamily="18" charset="0"/>
              </a:rPr>
              <a:t>Lemmas and Stems</a:t>
            </a:r>
            <a:br>
              <a:rPr lang="en-US" altLang="zh-CN" dirty="0"/>
            </a:br>
            <a:r>
              <a:rPr lang="en-US" altLang="zh-CN" b="0" i="0" dirty="0">
                <a:effectLst/>
                <a:highlight>
                  <a:srgbClr val="FFFFFF"/>
                </a:highlight>
                <a:latin typeface="Georgia" panose="02040502050405020303" pitchFamily="18" charset="0"/>
              </a:rPr>
              <a:t>Tokenization</a:t>
            </a:r>
            <a:br>
              <a:rPr lang="en-US" altLang="zh-CN" dirty="0"/>
            </a:br>
            <a:r>
              <a:rPr lang="zh-CN" altLang="en-US" b="0" i="0" dirty="0">
                <a:effectLst/>
                <a:highlight>
                  <a:srgbClr val="FFFFFF"/>
                </a:highlight>
                <a:latin typeface="Georgia" panose="02040502050405020303" pitchFamily="18" charset="0"/>
              </a:rPr>
              <a:t>显示常用单词和标点符号</a:t>
            </a:r>
            <a:br>
              <a:rPr lang="zh-CN" altLang="en-US" dirty="0"/>
            </a:br>
            <a:r>
              <a:rPr lang="en-US" altLang="zh-CN" b="0" i="0" dirty="0" err="1">
                <a:effectLst/>
                <a:highlight>
                  <a:srgbClr val="FFFFFF"/>
                </a:highlight>
                <a:latin typeface="Georgia" panose="02040502050405020303" pitchFamily="18" charset="0"/>
              </a:rPr>
              <a:t>Wordcloud</a:t>
            </a:r>
            <a:r>
              <a:rPr lang="zh-CN" altLang="en-US" b="0" i="0" dirty="0">
                <a:effectLst/>
                <a:highlight>
                  <a:srgbClr val="FFFFFF"/>
                </a:highlight>
                <a:latin typeface="Georgia" panose="02040502050405020303" pitchFamily="18" charset="0"/>
              </a:rPr>
              <a:t>可视化</a:t>
            </a:r>
            <a:br>
              <a:rPr lang="zh-CN" altLang="en-US" dirty="0"/>
            </a:br>
            <a:r>
              <a:rPr lang="en-US" altLang="zh-CN" b="0" i="0" dirty="0">
                <a:effectLst/>
                <a:highlight>
                  <a:srgbClr val="FFFFFF"/>
                </a:highlight>
                <a:latin typeface="Georgia" panose="02040502050405020303" pitchFamily="18" charset="0"/>
              </a:rPr>
              <a:t>6-</a:t>
            </a:r>
            <a:r>
              <a:rPr lang="zh-CN" altLang="en-US" b="0" i="0" dirty="0">
                <a:effectLst/>
                <a:highlight>
                  <a:srgbClr val="FFFFFF"/>
                </a:highlight>
                <a:latin typeface="Georgia" panose="02040502050405020303" pitchFamily="18" charset="0"/>
              </a:rPr>
              <a:t>通过</a:t>
            </a:r>
            <a:r>
              <a:rPr lang="en-US" altLang="zh-CN" b="0" i="0" dirty="0" err="1">
                <a:effectLst/>
                <a:highlight>
                  <a:srgbClr val="FFFFFF"/>
                </a:highlight>
                <a:latin typeface="Georgia" panose="02040502050405020303" pitchFamily="18" charset="0"/>
              </a:rPr>
              <a:t>Pytorch</a:t>
            </a:r>
            <a:r>
              <a:rPr lang="zh-CN" altLang="en-US" b="0" i="0" dirty="0">
                <a:effectLst/>
                <a:highlight>
                  <a:srgbClr val="FFFFFF"/>
                </a:highlight>
                <a:latin typeface="Georgia" panose="02040502050405020303" pitchFamily="18" charset="0"/>
              </a:rPr>
              <a:t>和</a:t>
            </a:r>
            <a:r>
              <a:rPr lang="en-US" altLang="zh-CN" b="0" i="0" dirty="0" err="1">
                <a:effectLst/>
                <a:highlight>
                  <a:srgbClr val="FFFFFF"/>
                </a:highlight>
                <a:latin typeface="Georgia" panose="02040502050405020303" pitchFamily="18" charset="0"/>
              </a:rPr>
              <a:t>Keras</a:t>
            </a:r>
            <a:r>
              <a:rPr lang="zh-CN" altLang="en-US" b="0" i="0" dirty="0">
                <a:effectLst/>
                <a:highlight>
                  <a:srgbClr val="FFFFFF"/>
                </a:highlight>
                <a:latin typeface="Georgia" panose="02040502050405020303" pitchFamily="18" charset="0"/>
              </a:rPr>
              <a:t>库准备数据集</a:t>
            </a:r>
            <a:br>
              <a:rPr lang="zh-CN" altLang="en-US" dirty="0"/>
            </a:br>
            <a:r>
              <a:rPr lang="en-US" altLang="zh-CN" b="0" i="0" dirty="0">
                <a:effectLst/>
                <a:highlight>
                  <a:srgbClr val="FFFFFF"/>
                </a:highlight>
                <a:latin typeface="Georgia" panose="02040502050405020303" pitchFamily="18" charset="0"/>
              </a:rPr>
              <a:t>7-</a:t>
            </a:r>
            <a:r>
              <a:rPr lang="zh-CN" altLang="en-US" b="0" i="0" dirty="0">
                <a:effectLst/>
                <a:highlight>
                  <a:srgbClr val="FFFFFF"/>
                </a:highlight>
                <a:latin typeface="Georgia" panose="02040502050405020303" pitchFamily="18" charset="0"/>
              </a:rPr>
              <a:t>使用双向</a:t>
            </a:r>
            <a:r>
              <a:rPr lang="en-US" altLang="zh-CN" b="0" i="0" dirty="0">
                <a:effectLst/>
                <a:highlight>
                  <a:srgbClr val="FFFFFF"/>
                </a:highlight>
                <a:latin typeface="Georgia" panose="02040502050405020303" pitchFamily="18" charset="0"/>
              </a:rPr>
              <a:t>LSTM</a:t>
            </a:r>
            <a:r>
              <a:rPr lang="zh-CN" altLang="en-US" b="0" i="0" dirty="0">
                <a:effectLst/>
                <a:highlight>
                  <a:srgbClr val="FFFFFF"/>
                </a:highlight>
                <a:latin typeface="Georgia" panose="02040502050405020303" pitchFamily="18" charset="0"/>
              </a:rPr>
              <a:t>对文本进行分类</a:t>
            </a:r>
            <a:endParaRPr lang="zh-CN" altLang="en-US" dirty="0"/>
          </a:p>
        </p:txBody>
      </p:sp>
    </p:spTree>
    <p:extLst>
      <p:ext uri="{BB962C8B-B14F-4D97-AF65-F5344CB8AC3E}">
        <p14:creationId xmlns:p14="http://schemas.microsoft.com/office/powerpoint/2010/main" val="284130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kumimoji="1" lang="zh-CN" altLang="en-US" sz="1200" b="1" dirty="0">
                <a:latin typeface="微软雅黑" panose="020B0503020204020204" pitchFamily="34" charset="-122"/>
                <a:sym typeface="+mn-ea"/>
              </a:rPr>
              <a:t>概述</a:t>
            </a:r>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可学习的词嵌入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基于深度学习的词嵌入（</a:t>
            </a:r>
            <a:r>
              <a:rPr lang="en-US" altLang="zh-CN" dirty="0">
                <a:effectLst/>
              </a:rPr>
              <a:t>Word Embedding</a:t>
            </a:r>
            <a:r>
              <a:rPr lang="zh-CN" altLang="en-US" dirty="0">
                <a:effectLst/>
              </a:rPr>
              <a:t>）方法</a:t>
            </a:r>
          </a:p>
          <a:p>
            <a:pPr>
              <a:lnSpc>
                <a:spcPct val="150000"/>
              </a:lnSpc>
            </a:pPr>
            <a:r>
              <a:rPr lang="zh-CN" altLang="en-US" dirty="0"/>
              <a:t>基于深度学习或神经网络的词嵌入（</a:t>
            </a:r>
            <a:r>
              <a:rPr lang="en-US" altLang="zh-CN" dirty="0"/>
              <a:t>Word Embedding</a:t>
            </a:r>
            <a:r>
              <a:rPr lang="zh-CN" altLang="en-US" dirty="0"/>
              <a:t>）方法主要解决的是传统自然语言处理（</a:t>
            </a:r>
            <a:r>
              <a:rPr lang="en-US" altLang="zh-CN" dirty="0"/>
              <a:t>NLP</a:t>
            </a:r>
            <a:r>
              <a:rPr lang="zh-CN" altLang="en-US" dirty="0"/>
              <a:t>）词嵌入方法产生的高维度问题。</a:t>
            </a:r>
            <a:endParaRPr lang="en-US" altLang="zh-CN" dirty="0"/>
          </a:p>
          <a:p>
            <a:pPr>
              <a:lnSpc>
                <a:spcPct val="150000"/>
              </a:lnSpc>
            </a:pPr>
            <a:endParaRPr lang="en-US" altLang="zh-CN" dirty="0"/>
          </a:p>
          <a:p>
            <a:pPr>
              <a:lnSpc>
                <a:spcPct val="150000"/>
              </a:lnSpc>
            </a:pPr>
            <a:r>
              <a:rPr lang="zh-CN" altLang="en-US" dirty="0"/>
              <a:t>这种方法的</a:t>
            </a:r>
            <a:r>
              <a:rPr lang="zh-CN" altLang="en-US" b="1" dirty="0"/>
              <a:t>基本原理</a:t>
            </a:r>
            <a:r>
              <a:rPr lang="zh-CN" altLang="en-US" dirty="0"/>
              <a:t>是：训练一个神经网络分类器来预测一个词是否会在另一个词的上下文中共同出现（</a:t>
            </a:r>
            <a:r>
              <a:rPr lang="en-US" altLang="zh-CN" dirty="0"/>
              <a:t>co-occur</a:t>
            </a:r>
            <a:r>
              <a:rPr lang="zh-CN" altLang="en-US" dirty="0"/>
              <a:t>）。这个网络的权重可以被理解为词嵌入。</a:t>
            </a:r>
            <a:r>
              <a:rPr lang="en-US" altLang="zh-CN" b="1" dirty="0"/>
              <a:t>Word2Vec</a:t>
            </a:r>
            <a:r>
              <a:rPr lang="zh-CN" altLang="en-US" b="1" dirty="0"/>
              <a:t>以及</a:t>
            </a:r>
            <a:r>
              <a:rPr lang="en-US" altLang="zh-CN" b="1" dirty="0"/>
              <a:t>Glove</a:t>
            </a:r>
            <a:r>
              <a:rPr lang="zh-CN" altLang="en-US" dirty="0"/>
              <a:t>便是两个最常见的基于神经网络结构的词嵌入方法。</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2469474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Word2Vec</a:t>
            </a:r>
            <a:r>
              <a:rPr lang="zh-CN" altLang="en-US" b="1" dirty="0"/>
              <a:t>原理：</a:t>
            </a:r>
            <a:r>
              <a:rPr lang="en-US" altLang="zh-CN" b="1" dirty="0"/>
              <a:t>Word2Vec</a:t>
            </a:r>
            <a:r>
              <a:rPr lang="zh-CN" altLang="en-US" b="1" dirty="0"/>
              <a:t>通过训练神经网络分类器预测词的共现</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这个过程涉及到训练一个神经网络模型，目标是预测给定一个词，在其周围上下文中哪些词可能出现。这基于的假设是，语言中词的意义和用法可以通过它们出现的上下文来理解和捕捉。</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1914832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例子：考虑句子：“白色的北极熊在吃鱼”。在这个例子中，模型会学习如何根据“白色”预测“北极熊”，根据“北极熊”预测“吃鱼”，以此类推，从而捕捉单词之间的上下文关系。</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40933239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Word2Vec</a:t>
            </a:r>
            <a:r>
              <a:rPr lang="zh-CN" altLang="en-US" b="1" dirty="0"/>
              <a:t>的上下文窗口</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Word2Vec</a:t>
            </a:r>
            <a:r>
              <a:rPr lang="zh-CN" altLang="en-US" dirty="0"/>
              <a:t>模型中，使用上下文窗口（</a:t>
            </a:r>
            <a:r>
              <a:rPr lang="en-US" altLang="zh-CN" dirty="0"/>
              <a:t>Sliding Window</a:t>
            </a:r>
            <a:r>
              <a:rPr lang="zh-CN" altLang="en-US" dirty="0"/>
              <a:t>）来建立对每个词的上下文的内容。上下文窗口（</a:t>
            </a:r>
            <a:r>
              <a:rPr lang="en-US" altLang="zh-CN" dirty="0"/>
              <a:t>Sliding Window</a:t>
            </a:r>
            <a:r>
              <a:rPr lang="zh-CN" altLang="en-US" dirty="0"/>
              <a:t>）指的是通过在文本中滑动一个固定大小的窗口来捕捉词与其周围词的关系。</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3887597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buFont typeface="Arial" panose="020B0604020202020204" pitchFamily="34" charset="0"/>
              <a:buChar char="•"/>
            </a:pPr>
            <a:r>
              <a:rPr lang="zh-CN" altLang="en-US" dirty="0"/>
              <a:t>窗口大小：上下文窗口的大小定义了分析特定词时应考虑的上下文范围。例如，如果窗口大小为</a:t>
            </a:r>
            <a:r>
              <a:rPr lang="en-US" altLang="zh-CN" dirty="0"/>
              <a:t>2</a:t>
            </a:r>
            <a:r>
              <a:rPr lang="zh-CN" altLang="en-US" dirty="0"/>
              <a:t>，针对句子“白色的北极熊在吃鱼”，模型会考虑“白色的北极熊”和“北极熊在吃”作为“在”的上下文。</a:t>
            </a:r>
          </a:p>
          <a:p>
            <a:pPr marL="285750" indent="-285750">
              <a:lnSpc>
                <a:spcPct val="150000"/>
              </a:lnSpc>
              <a:buFont typeface="Arial" panose="020B0604020202020204" pitchFamily="34" charset="0"/>
              <a:buChar char="•"/>
            </a:pPr>
            <a:r>
              <a:rPr lang="zh-CN" altLang="en-US" dirty="0"/>
              <a:t>上下文捕捉：使用这种方法，模型能够理解“白色的北极熊”中“北极熊”与“白色的”和“在吃鱼”之间的关系。这有助于揭示“北极熊”一词的语义，基于其局部上下文构建其词向量。</a:t>
            </a:r>
          </a:p>
          <a:p>
            <a:pPr>
              <a:lnSpc>
                <a:spcPct val="150000"/>
              </a:lnSpc>
            </a:pPr>
            <a:r>
              <a:rPr lang="zh-CN" altLang="en-US" dirty="0"/>
              <a:t>在训练完成之后，</a:t>
            </a:r>
            <a:r>
              <a:rPr lang="en-US" altLang="zh-CN" dirty="0"/>
              <a:t>Word2Vec</a:t>
            </a:r>
            <a:r>
              <a:rPr lang="zh-CN" altLang="en-US" dirty="0"/>
              <a:t>模型便可以使用单个词作为输入，来预测它周围的词，模型也就学会了词汇的语义关系。</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27377438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buFont typeface="Arial" panose="020B0604020202020204" pitchFamily="34" charset="0"/>
              <a:buChar char="•"/>
            </a:pPr>
            <a:r>
              <a:rPr lang="zh-CN" altLang="en-US" dirty="0"/>
              <a:t>输入和输出层都是使用独热编码（</a:t>
            </a:r>
            <a:r>
              <a:rPr lang="en-US" altLang="zh-CN" dirty="0"/>
              <a:t>one-hot encoding</a:t>
            </a:r>
            <a:r>
              <a:rPr lang="zh-CN" altLang="en-US" dirty="0"/>
              <a:t>）：在模型中，</a:t>
            </a:r>
            <a:r>
              <a:rPr lang="en-US" altLang="zh-CN" dirty="0"/>
              <a:t>input</a:t>
            </a:r>
            <a:r>
              <a:rPr lang="zh-CN" altLang="en-US" dirty="0"/>
              <a:t>和</a:t>
            </a:r>
            <a:r>
              <a:rPr lang="en-US" altLang="zh-CN" dirty="0"/>
              <a:t>output</a:t>
            </a:r>
            <a:r>
              <a:rPr lang="zh-CN" altLang="en-US" dirty="0"/>
              <a:t>的每个单词都通过独热编码来表示，这意味着对于词汇表中的每个词，都有一个唯一的、高维的稀疏向量。</a:t>
            </a:r>
          </a:p>
          <a:p>
            <a:pPr marL="285750" indent="-285750">
              <a:lnSpc>
                <a:spcPct val="150000"/>
              </a:lnSpc>
              <a:buFont typeface="Arial" panose="020B0604020202020204" pitchFamily="34" charset="0"/>
              <a:buChar char="•"/>
            </a:pPr>
            <a:r>
              <a:rPr lang="zh-CN" altLang="en-US" dirty="0"/>
              <a:t>输出层是每个上下文词的概率：输出层（</a:t>
            </a:r>
            <a:r>
              <a:rPr lang="en-US" altLang="zh-CN" dirty="0"/>
              <a:t>Output</a:t>
            </a:r>
            <a:r>
              <a:rPr lang="zh-CN" altLang="en-US" dirty="0"/>
              <a:t>）是一个概率分布，表示给定输入词的情况下，词汇表中每个其他词在输入词上下文中出现的概率。</a:t>
            </a:r>
          </a:p>
          <a:p>
            <a:pPr marL="285750" indent="-285750">
              <a:lnSpc>
                <a:spcPct val="150000"/>
              </a:lnSpc>
              <a:buFont typeface="Arial" panose="020B0604020202020204" pitchFamily="34" charset="0"/>
              <a:buChar char="•"/>
            </a:pPr>
            <a:r>
              <a:rPr lang="zh-CN" altLang="en-US" dirty="0"/>
              <a:t>使用标准</a:t>
            </a:r>
            <a:r>
              <a:rPr lang="en-US" altLang="zh-CN" dirty="0" err="1"/>
              <a:t>softmax</a:t>
            </a:r>
            <a:r>
              <a:rPr lang="zh-CN" altLang="en-US" dirty="0"/>
              <a:t>损失函数：模型通过</a:t>
            </a:r>
            <a:r>
              <a:rPr lang="en-US" altLang="zh-CN" dirty="0" err="1"/>
              <a:t>softmax</a:t>
            </a:r>
            <a:r>
              <a:rPr lang="zh-CN" altLang="en-US" dirty="0"/>
              <a:t>损失函数，不断训练来优化其权重。</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16486653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buFont typeface="Arial" panose="020B0604020202020204" pitchFamily="34" charset="0"/>
              <a:buChar char="•"/>
            </a:pPr>
            <a:r>
              <a:rPr lang="zh-CN" altLang="en-US" dirty="0"/>
              <a:t>在通过</a:t>
            </a:r>
            <a:r>
              <a:rPr lang="en-US" altLang="zh-CN" dirty="0"/>
              <a:t>Word2Vec</a:t>
            </a:r>
            <a:r>
              <a:rPr lang="zh-CN" altLang="en-US" dirty="0"/>
              <a:t>训练的模型中，共现频率高的词在向量空间中会更接近。这意味着在欧几里得距离上，语义上相近或相关的词（如同义词、反义词）的向量会彼此靠近。</a:t>
            </a:r>
          </a:p>
          <a:p>
            <a:pPr marL="285750" indent="-285750">
              <a:lnSpc>
                <a:spcPct val="150000"/>
              </a:lnSpc>
              <a:buFont typeface="Arial" panose="020B0604020202020204" pitchFamily="34" charset="0"/>
              <a:buChar char="•"/>
            </a:pPr>
            <a:r>
              <a:rPr lang="zh-CN" altLang="en-US" dirty="0"/>
              <a:t>向量运算揭示“语义关系“：模型中的向量加法和减法运算能揭示单词间的语义关系。例如，通过这种向量运算，可以发现一些有趣的语义关联，如</a:t>
            </a:r>
            <a:r>
              <a:rPr lang="zh-CN" altLang="en-US" b="1" dirty="0"/>
              <a:t>“国王”减去“男人”加上“女人”可能会接近“女王”的向量</a:t>
            </a:r>
            <a:r>
              <a:rPr lang="zh-CN" altLang="en-US" dirty="0"/>
              <a:t>。</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32665933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Word2Vec</a:t>
            </a:r>
            <a:r>
              <a:rPr lang="zh-CN" altLang="en-US" b="1" dirty="0"/>
              <a:t>的维度</a:t>
            </a:r>
          </a:p>
          <a:p>
            <a:pPr>
              <a:lnSpc>
                <a:spcPct val="150000"/>
              </a:lnSpc>
            </a:pPr>
            <a:r>
              <a:rPr lang="en-US" altLang="zh-CN" b="1" dirty="0"/>
              <a:t>Word2Vec</a:t>
            </a:r>
            <a:r>
              <a:rPr lang="zh-CN" altLang="en-US" b="1" dirty="0"/>
              <a:t>模型通常生成的是向量维度在</a:t>
            </a:r>
            <a:r>
              <a:rPr lang="en-US" altLang="zh-CN" b="1" dirty="0"/>
              <a:t>100-1000</a:t>
            </a:r>
            <a:r>
              <a:rPr lang="zh-CN" altLang="en-US" b="1" dirty="0"/>
              <a:t>维之间，</a:t>
            </a:r>
            <a:r>
              <a:rPr lang="zh-CN" altLang="en-US" dirty="0"/>
              <a:t>相比于之前介绍的词袋模型或者</a:t>
            </a:r>
            <a:r>
              <a:rPr lang="en-US" altLang="zh-CN" dirty="0"/>
              <a:t>TF-IDF</a:t>
            </a:r>
            <a:r>
              <a:rPr lang="zh-CN" altLang="en-US" dirty="0"/>
              <a:t>等词嵌入模型，已经大大减少，并且这些</a:t>
            </a:r>
            <a:r>
              <a:rPr lang="en-US" altLang="zh-CN" dirty="0"/>
              <a:t>Word2Vec</a:t>
            </a:r>
            <a:r>
              <a:rPr lang="zh-CN" altLang="en-US" dirty="0"/>
              <a:t>产生的向量能够捕捉丰富的语义信息，</a:t>
            </a:r>
            <a:endParaRPr lang="en-US" altLang="zh-CN" dirty="0"/>
          </a:p>
          <a:p>
            <a:pPr>
              <a:lnSpc>
                <a:spcPct val="150000"/>
              </a:lnSpc>
            </a:pPr>
            <a:endParaRPr lang="en-US" altLang="zh-CN" dirty="0"/>
          </a:p>
          <a:p>
            <a:pPr>
              <a:lnSpc>
                <a:spcPct val="150000"/>
              </a:lnSpc>
            </a:pPr>
            <a:r>
              <a:rPr lang="zh-CN" altLang="en-US" b="1" dirty="0"/>
              <a:t>降维：</a:t>
            </a:r>
            <a:r>
              <a:rPr lang="zh-CN" altLang="en-US" dirty="0"/>
              <a:t>我们有时仍然需要在资源受限或处理大规模数据时，利用更小维度的向量。为了获得较小维度的向量，可以采用如主成分分析（</a:t>
            </a:r>
            <a:r>
              <a:rPr lang="en-US" altLang="zh-CN" dirty="0"/>
              <a:t>PCA</a:t>
            </a:r>
            <a:r>
              <a:rPr lang="zh-CN" altLang="en-US" dirty="0"/>
              <a:t>）或</a:t>
            </a:r>
            <a:r>
              <a:rPr lang="en-US" altLang="zh-CN" dirty="0"/>
              <a:t>t-SNE</a:t>
            </a:r>
            <a:r>
              <a:rPr lang="zh-CN" altLang="en-US" dirty="0"/>
              <a:t>这样的降维技术。这些技术能够减少向量的维度，同时尽量保留原始向量中的关键信息。降维后的向量仍然能够反映词之间的语义关系，但只用到了更低的计算成本。</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11565541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Word2Vec</a:t>
            </a:r>
            <a:r>
              <a:rPr lang="zh-CN" altLang="en-US" b="1" dirty="0"/>
              <a:t>的优缺点</a:t>
            </a:r>
          </a:p>
          <a:p>
            <a:pPr marL="285750" indent="-285750">
              <a:lnSpc>
                <a:spcPct val="150000"/>
              </a:lnSpc>
              <a:buFont typeface="Arial" panose="020B0604020202020204" pitchFamily="34" charset="0"/>
              <a:buChar char="•"/>
            </a:pPr>
            <a:r>
              <a:rPr lang="zh-CN" altLang="en-US" b="1" dirty="0"/>
              <a:t>优点：</a:t>
            </a:r>
            <a:r>
              <a:rPr lang="en-US" altLang="zh-CN" dirty="0"/>
              <a:t>Word2Vec</a:t>
            </a:r>
            <a:r>
              <a:rPr lang="zh-CN" altLang="en-US" dirty="0"/>
              <a:t>是公开并且免费可用的，经常被用作预训练的词向量，它不需要进一步训练就可以直接用于各种自然语言处理任务。</a:t>
            </a:r>
          </a:p>
          <a:p>
            <a:pPr marL="285750" indent="-285750">
              <a:lnSpc>
                <a:spcPct val="150000"/>
              </a:lnSpc>
              <a:buFont typeface="Arial" panose="020B0604020202020204" pitchFamily="34" charset="0"/>
              <a:buChar char="•"/>
            </a:pPr>
            <a:r>
              <a:rPr lang="zh-CN" altLang="en-US" b="1" dirty="0"/>
              <a:t>缺点：</a:t>
            </a:r>
            <a:r>
              <a:rPr lang="zh-CN" altLang="en-US" dirty="0"/>
              <a:t>由于</a:t>
            </a:r>
            <a:r>
              <a:rPr lang="en-US" altLang="zh-CN" dirty="0"/>
              <a:t>Word2Vec</a:t>
            </a:r>
            <a:r>
              <a:rPr lang="zh-CN" altLang="en-US" dirty="0"/>
              <a:t>训练时只考虑了上下文的内容，并且在使用时我们的输入都是一个个单独的词语，所以我们不能捕捉到文本中“语序”产生的相关意义与语言结构。</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27285849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3776851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8707221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2889853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err="1"/>
              <a:t>GloVe</a:t>
            </a:r>
            <a:r>
              <a:rPr lang="zh-CN" altLang="en-US" b="1" dirty="0"/>
              <a:t>（</a:t>
            </a:r>
            <a:r>
              <a:rPr lang="en-US" altLang="zh-CN" b="1" dirty="0"/>
              <a:t>Global Vectors for Word Representation</a:t>
            </a:r>
            <a:r>
              <a:rPr lang="zh-CN" altLang="en-US" b="1" dirty="0"/>
              <a:t>）是一种基于词共现矩阵的词向量生成方法。</a:t>
            </a:r>
            <a:r>
              <a:rPr lang="zh-CN" altLang="en-US" dirty="0"/>
              <a:t>它结合了传统的矩阵分解技术并且将</a:t>
            </a:r>
            <a:r>
              <a:rPr lang="en-US" altLang="zh-CN" dirty="0"/>
              <a:t>Word2Vec</a:t>
            </a:r>
            <a:r>
              <a:rPr lang="zh-CN" altLang="en-US" dirty="0"/>
              <a:t>中使用的上下文窗口方法更改为搭建全局词共现矩阵。不同于</a:t>
            </a:r>
            <a:r>
              <a:rPr lang="en-US" altLang="zh-CN" dirty="0"/>
              <a:t>Word2Vec</a:t>
            </a:r>
            <a:r>
              <a:rPr lang="zh-CN" altLang="en-US" dirty="0"/>
              <a:t>主要聚焦于局部的上下文关系，</a:t>
            </a:r>
            <a:r>
              <a:rPr lang="en-US" altLang="zh-CN" dirty="0" err="1"/>
              <a:t>GloVe</a:t>
            </a:r>
            <a:r>
              <a:rPr lang="zh-CN" altLang="en-US" dirty="0"/>
              <a:t>的目标是生成一种全局的词向量表示，通过统计整个数据集中单词的共现信息来捕捉它们的语义关系。</a:t>
            </a:r>
          </a:p>
          <a:p>
            <a:pPr>
              <a:lnSpc>
                <a:spcPct val="150000"/>
              </a:lnSpc>
            </a:pPr>
            <a:r>
              <a:rPr lang="en-US" altLang="zh-CN" b="1" dirty="0" err="1"/>
              <a:t>GloVe</a:t>
            </a:r>
            <a:r>
              <a:rPr lang="zh-CN" altLang="en-US" b="1" dirty="0"/>
              <a:t>的维度：</a:t>
            </a:r>
          </a:p>
          <a:p>
            <a:pPr>
              <a:lnSpc>
                <a:spcPct val="150000"/>
              </a:lnSpc>
            </a:pPr>
            <a:r>
              <a:rPr lang="en-US" altLang="zh-CN" dirty="0" err="1"/>
              <a:t>GloVe</a:t>
            </a:r>
            <a:r>
              <a:rPr lang="zh-CN" altLang="en-US" dirty="0"/>
              <a:t>模型和</a:t>
            </a:r>
            <a:r>
              <a:rPr lang="en-US" altLang="zh-CN" dirty="0"/>
              <a:t>Word2Vec</a:t>
            </a:r>
            <a:r>
              <a:rPr lang="zh-CN" altLang="en-US" dirty="0"/>
              <a:t>产生的向量维度类型，通常如</a:t>
            </a:r>
            <a:r>
              <a:rPr lang="en-US" altLang="zh-CN" dirty="0"/>
              <a:t>100</a:t>
            </a:r>
            <a:r>
              <a:rPr lang="zh-CN" altLang="en-US" dirty="0"/>
              <a:t>维、</a:t>
            </a:r>
            <a:r>
              <a:rPr lang="en-US" altLang="zh-CN" dirty="0"/>
              <a:t>200</a:t>
            </a:r>
            <a:r>
              <a:rPr lang="zh-CN" altLang="en-US" dirty="0"/>
              <a:t>维或更多，同样帮助解决了我们之前提到的传统词嵌入的维度问题。</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2171572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b="1" dirty="0"/>
              <a:t>例如，在分析句子“</a:t>
            </a:r>
            <a:r>
              <a:rPr lang="en-US" altLang="zh-CN" b="1" dirty="0"/>
              <a:t>Light jazz sounded in the cafe</a:t>
            </a:r>
            <a:r>
              <a:rPr lang="zh-CN" altLang="en-US" b="1" dirty="0"/>
              <a:t>”时：</a:t>
            </a:r>
          </a:p>
          <a:p>
            <a:pPr>
              <a:lnSpc>
                <a:spcPct val="150000"/>
              </a:lnSpc>
            </a:pPr>
            <a:endParaRPr lang="zh-CN" altLang="en-US" b="1" dirty="0"/>
          </a:p>
          <a:p>
            <a:pPr>
              <a:lnSpc>
                <a:spcPct val="150000"/>
              </a:lnSpc>
            </a:pPr>
            <a:r>
              <a:rPr lang="zh-CN" altLang="en-US" dirty="0"/>
              <a:t>假设我们选择上下文窗口大小为</a:t>
            </a:r>
            <a:r>
              <a:rPr lang="en-US" altLang="zh-CN" dirty="0"/>
              <a:t>2</a:t>
            </a:r>
            <a:r>
              <a:rPr lang="zh-CN" altLang="en-US" dirty="0"/>
              <a:t>，对于“</a:t>
            </a:r>
            <a:r>
              <a:rPr lang="en-US" altLang="zh-CN" dirty="0"/>
              <a:t>jazz</a:t>
            </a:r>
            <a:r>
              <a:rPr lang="zh-CN" altLang="en-US" dirty="0"/>
              <a:t>”这个词，</a:t>
            </a:r>
            <a:r>
              <a:rPr lang="en-US" altLang="zh-CN" dirty="0"/>
              <a:t>Word2Vec</a:t>
            </a:r>
            <a:r>
              <a:rPr lang="zh-CN" altLang="en-US" dirty="0"/>
              <a:t>会关注它紧邻的词汇，即“</a:t>
            </a:r>
            <a:r>
              <a:rPr lang="en-US" altLang="zh-CN" dirty="0"/>
              <a:t>light</a:t>
            </a:r>
            <a:r>
              <a:rPr lang="zh-CN" altLang="en-US" dirty="0"/>
              <a:t>”和“</a:t>
            </a:r>
            <a:r>
              <a:rPr lang="en-US" altLang="zh-CN" dirty="0"/>
              <a:t>sounded</a:t>
            </a:r>
            <a:r>
              <a:rPr lang="zh-CN" altLang="en-US" dirty="0"/>
              <a:t>”。它会基于这些直接邻近的词汇来理解“</a:t>
            </a:r>
            <a:r>
              <a:rPr lang="en-US" altLang="zh-CN" dirty="0"/>
              <a:t>jazz</a:t>
            </a:r>
            <a:r>
              <a:rPr lang="zh-CN" altLang="en-US" dirty="0"/>
              <a:t>”的语义；</a:t>
            </a:r>
          </a:p>
          <a:p>
            <a:pPr>
              <a:lnSpc>
                <a:spcPct val="150000"/>
              </a:lnSpc>
            </a:pPr>
            <a:r>
              <a:rPr lang="zh-CN" altLang="en-US" dirty="0"/>
              <a:t>但是</a:t>
            </a:r>
            <a:r>
              <a:rPr lang="en-US" altLang="zh-CN" dirty="0" err="1"/>
              <a:t>GloVe</a:t>
            </a:r>
            <a:r>
              <a:rPr lang="zh-CN" altLang="en-US" dirty="0"/>
              <a:t>不是只关注词汇的局部上下文，而是考虑整个数据集中“</a:t>
            </a:r>
            <a:r>
              <a:rPr lang="en-US" altLang="zh-CN" dirty="0"/>
              <a:t>jazz</a:t>
            </a:r>
            <a:r>
              <a:rPr lang="zh-CN" altLang="en-US" dirty="0"/>
              <a:t>”与其他所有词汇的共现频率。例如，它会分析“</a:t>
            </a:r>
            <a:r>
              <a:rPr lang="en-US" altLang="zh-CN" dirty="0"/>
              <a:t>jazz</a:t>
            </a:r>
            <a:r>
              <a:rPr lang="zh-CN" altLang="en-US" dirty="0"/>
              <a:t>”在整个数据集中与“</a:t>
            </a:r>
            <a:r>
              <a:rPr lang="en-US" altLang="zh-CN" dirty="0"/>
              <a:t>cafe</a:t>
            </a:r>
            <a:r>
              <a:rPr lang="zh-CN" altLang="en-US" dirty="0"/>
              <a:t>”、“</a:t>
            </a:r>
            <a:r>
              <a:rPr lang="en-US" altLang="zh-CN" dirty="0"/>
              <a:t>light</a:t>
            </a:r>
            <a:r>
              <a:rPr lang="zh-CN" altLang="en-US" dirty="0"/>
              <a:t>”、</a:t>
            </a:r>
            <a:r>
              <a:rPr lang="en-US" altLang="zh-CN" dirty="0"/>
              <a:t>” sounded”</a:t>
            </a:r>
            <a:r>
              <a:rPr lang="zh-CN" altLang="en-US" dirty="0"/>
              <a:t>等词的共现情况。例如，如果“</a:t>
            </a:r>
            <a:r>
              <a:rPr lang="en-US" altLang="zh-CN" dirty="0"/>
              <a:t>jazz</a:t>
            </a:r>
            <a:r>
              <a:rPr lang="zh-CN" altLang="en-US" dirty="0"/>
              <a:t>”和“</a:t>
            </a:r>
            <a:r>
              <a:rPr lang="en-US" altLang="zh-CN" dirty="0"/>
              <a:t>cafe</a:t>
            </a:r>
            <a:r>
              <a:rPr lang="zh-CN" altLang="en-US" dirty="0"/>
              <a:t>”在数据集中经常一起出现，</a:t>
            </a:r>
            <a:r>
              <a:rPr lang="en-US" altLang="zh-CN" dirty="0" err="1"/>
              <a:t>GloVe</a:t>
            </a:r>
            <a:r>
              <a:rPr lang="zh-CN" altLang="en-US" dirty="0"/>
              <a:t>会识别到这两个词之间的强关联。</a:t>
            </a:r>
          </a:p>
          <a:p>
            <a:pPr>
              <a:lnSpc>
                <a:spcPct val="150000"/>
              </a:lnSpc>
            </a:pPr>
            <a:r>
              <a:rPr lang="zh-CN" altLang="en-US" dirty="0"/>
              <a:t>在处理“</a:t>
            </a:r>
            <a:r>
              <a:rPr lang="en-US" altLang="zh-CN" dirty="0"/>
              <a:t>Light jazz sounded in the cafe</a:t>
            </a:r>
            <a:r>
              <a:rPr lang="zh-CN" altLang="en-US" dirty="0"/>
              <a:t>”这句话时，</a:t>
            </a:r>
            <a:r>
              <a:rPr lang="en-US" altLang="zh-CN" dirty="0"/>
              <a:t>Word2Vec</a:t>
            </a:r>
            <a:r>
              <a:rPr lang="zh-CN" altLang="en-US" dirty="0"/>
              <a:t>更侧重于理解“</a:t>
            </a:r>
            <a:r>
              <a:rPr lang="en-US" altLang="zh-CN" dirty="0"/>
              <a:t>jazz</a:t>
            </a:r>
            <a:r>
              <a:rPr lang="zh-CN" altLang="en-US" dirty="0"/>
              <a:t>”在这个特定上下文（局部上下文）中的意义。而</a:t>
            </a:r>
            <a:r>
              <a:rPr lang="en-US" altLang="zh-CN" dirty="0" err="1"/>
              <a:t>GloVe</a:t>
            </a:r>
            <a:r>
              <a:rPr lang="zh-CN" altLang="en-US" dirty="0"/>
              <a:t>则在寻求理解“</a:t>
            </a:r>
            <a:r>
              <a:rPr lang="en-US" altLang="zh-CN" dirty="0"/>
              <a:t>jazz</a:t>
            </a:r>
            <a:r>
              <a:rPr lang="zh-CN" altLang="en-US" dirty="0"/>
              <a:t>”如何在整个数据集（全局上下文）中与各种词汇相关联，从而捕捉其更广泛的语义关系。这两种方法提供了不同的视角来理解词汇的语义和用法。</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24071505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b="1" dirty="0"/>
              <a:t>模型特性：</a:t>
            </a:r>
          </a:p>
          <a:p>
            <a:pPr>
              <a:lnSpc>
                <a:spcPct val="150000"/>
              </a:lnSpc>
            </a:pPr>
            <a:r>
              <a:rPr lang="zh-CN" altLang="en-US" b="1" dirty="0"/>
              <a:t>基于词共现矩阵：</a:t>
            </a:r>
            <a:r>
              <a:rPr lang="zh-CN" altLang="en-US" dirty="0"/>
              <a:t>不同于</a:t>
            </a:r>
            <a:r>
              <a:rPr lang="en-US" altLang="zh-CN" dirty="0"/>
              <a:t>Word2Vec</a:t>
            </a:r>
            <a:r>
              <a:rPr lang="zh-CN" altLang="en-US" dirty="0"/>
              <a:t>使用一个固定大小的“上下文窗口”来捕捉目标词周围的词。这个窗口在整个文本中滑动，只考虑窗口内的词与目标词之间的关系；</a:t>
            </a:r>
            <a:r>
              <a:rPr lang="en-US" altLang="zh-CN" dirty="0" err="1"/>
              <a:t>GloVe</a:t>
            </a:r>
            <a:r>
              <a:rPr lang="zh-CN" altLang="en-US" dirty="0"/>
              <a:t>通过构建一个巨大的全局词共现矩阵。这个矩阵在整个语料库中统计每对词的共现频率，从而捕捉全局的词语关系。</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5521511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b="1" dirty="0"/>
              <a:t>模型特性：</a:t>
            </a:r>
          </a:p>
          <a:p>
            <a:pPr marL="285750" indent="-285750">
              <a:lnSpc>
                <a:spcPct val="150000"/>
              </a:lnSpc>
              <a:buFont typeface="Arial" panose="020B0604020202020204" pitchFamily="34" charset="0"/>
              <a:buChar char="•"/>
            </a:pPr>
            <a:r>
              <a:rPr lang="zh-CN" altLang="en-US" dirty="0"/>
              <a:t>从另一个角度，</a:t>
            </a:r>
            <a:r>
              <a:rPr lang="en-US" altLang="zh-CN" dirty="0" err="1"/>
              <a:t>GloVe</a:t>
            </a:r>
            <a:r>
              <a:rPr lang="zh-CN" altLang="en-US" dirty="0"/>
              <a:t>模型能够揭示单词之间不同的复杂关系，因为它基于全局统计数据而非仅仅依赖局部上下文。</a:t>
            </a:r>
          </a:p>
          <a:p>
            <a:pPr marL="285750" indent="-285750">
              <a:lnSpc>
                <a:spcPct val="150000"/>
              </a:lnSpc>
              <a:buFont typeface="Arial" panose="020B0604020202020204" pitchFamily="34" charset="0"/>
              <a:buChar char="•"/>
            </a:pPr>
            <a:r>
              <a:rPr lang="zh-CN" altLang="en-US" dirty="0"/>
              <a:t>通过分析词共现矩阵，</a:t>
            </a:r>
            <a:r>
              <a:rPr lang="en-US" altLang="zh-CN" dirty="0" err="1"/>
              <a:t>GloVe</a:t>
            </a:r>
            <a:r>
              <a:rPr lang="zh-CN" altLang="en-US" dirty="0"/>
              <a:t>能够捕捉到更深层次的语义关系，例如能够识别出经常在不同文本中一起出现的单词。</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30193193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b="1" dirty="0" err="1"/>
              <a:t>GloVe</a:t>
            </a:r>
            <a:r>
              <a:rPr lang="zh-CN" altLang="en-US" b="1" dirty="0"/>
              <a:t>的其他优点与缺点：</a:t>
            </a:r>
          </a:p>
          <a:p>
            <a:pPr>
              <a:lnSpc>
                <a:spcPct val="150000"/>
              </a:lnSpc>
            </a:pPr>
            <a:r>
              <a:rPr lang="zh-CN" altLang="en-US" b="1" dirty="0"/>
              <a:t>优点：</a:t>
            </a:r>
            <a:r>
              <a:rPr lang="en-US" altLang="zh-CN" dirty="0" err="1"/>
              <a:t>GloVe</a:t>
            </a:r>
            <a:r>
              <a:rPr lang="zh-CN" altLang="en-US" dirty="0"/>
              <a:t>因其独特的处理词共现信息的方式而备受欢迎，提供了与</a:t>
            </a:r>
            <a:r>
              <a:rPr lang="en-US" altLang="zh-CN" dirty="0"/>
              <a:t>Word2Vec</a:t>
            </a:r>
            <a:r>
              <a:rPr lang="zh-CN" altLang="en-US" dirty="0"/>
              <a:t>不同的视角来理解单词的语义。与</a:t>
            </a:r>
            <a:r>
              <a:rPr lang="en-US" altLang="zh-CN" dirty="0"/>
              <a:t>Word2Vec</a:t>
            </a:r>
            <a:r>
              <a:rPr lang="zh-CN" altLang="en-US" dirty="0"/>
              <a:t>类似，</a:t>
            </a:r>
            <a:r>
              <a:rPr lang="en-US" altLang="zh-CN" dirty="0" err="1"/>
              <a:t>GloVe</a:t>
            </a:r>
            <a:r>
              <a:rPr lang="zh-CN" altLang="en-US" dirty="0"/>
              <a:t>模型也是开源的，并且可以直接应用于各种自然语言处理任务。</a:t>
            </a:r>
            <a:endParaRPr lang="en-US" altLang="zh-CN" dirty="0"/>
          </a:p>
          <a:p>
            <a:pPr>
              <a:lnSpc>
                <a:spcPct val="150000"/>
              </a:lnSpc>
            </a:pPr>
            <a:endParaRPr lang="zh-CN" altLang="en-US" b="1" dirty="0"/>
          </a:p>
          <a:p>
            <a:pPr>
              <a:lnSpc>
                <a:spcPct val="150000"/>
              </a:lnSpc>
            </a:pPr>
            <a:r>
              <a:rPr lang="zh-CN" altLang="en-US" b="1" dirty="0"/>
              <a:t>缺点：</a:t>
            </a:r>
            <a:r>
              <a:rPr lang="zh-CN" altLang="en-US" dirty="0"/>
              <a:t>与</a:t>
            </a:r>
            <a:r>
              <a:rPr lang="en-US" altLang="zh-CN" dirty="0"/>
              <a:t>Word2Vec</a:t>
            </a:r>
            <a:r>
              <a:rPr lang="zh-CN" altLang="en-US" dirty="0"/>
              <a:t>类似，在构建词共现矩阵时，</a:t>
            </a:r>
            <a:r>
              <a:rPr lang="en-US" altLang="zh-CN" dirty="0" err="1"/>
              <a:t>GloVe</a:t>
            </a:r>
            <a:r>
              <a:rPr lang="zh-CN" altLang="en-US" dirty="0"/>
              <a:t>不考虑“词序问题“。它的关注点在于词语整体的使用模式，词语在语句中的排列顺序并不能被完美捕捉到。</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13401963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err="1"/>
              <a:t>GloVe</a:t>
            </a:r>
            <a:r>
              <a:rPr lang="zh-CN" altLang="en-US" b="1" dirty="0"/>
              <a:t>模型通常以预训练的形式提供，可以从</a:t>
            </a:r>
            <a:r>
              <a:rPr lang="en-US" altLang="zh-CN" b="1" dirty="0" err="1"/>
              <a:t>GloVe</a:t>
            </a:r>
            <a:r>
              <a:rPr lang="zh-CN" altLang="en-US" b="1" dirty="0"/>
              <a:t>的官方网站下载预训练的词向量。下载后，可以使用以下代码在</a:t>
            </a:r>
            <a:r>
              <a:rPr lang="en-US" altLang="zh-CN" b="1" dirty="0"/>
              <a:t>Python</a:t>
            </a:r>
            <a:r>
              <a:rPr lang="zh-CN" altLang="en-US" b="1" dirty="0"/>
              <a:t>中加载和使用</a:t>
            </a:r>
            <a:r>
              <a:rPr lang="en-US" altLang="zh-CN" b="1" dirty="0" err="1"/>
              <a:t>GloVe</a:t>
            </a:r>
            <a:r>
              <a:rPr lang="zh-CN" altLang="en-US" b="1" dirty="0"/>
              <a:t>模型：</a:t>
            </a:r>
            <a:endParaRPr lang="en-US" altLang="zh-CN" b="1" dirty="0">
              <a:solidFill>
                <a:srgbClr val="FF0000"/>
              </a:solidFill>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37694520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err="1"/>
              <a:t>GloVe</a:t>
            </a:r>
            <a:r>
              <a:rPr lang="zh-CN" altLang="en-US" b="1" dirty="0"/>
              <a:t>模型通常以预训练的形式提供，可以从</a:t>
            </a:r>
            <a:r>
              <a:rPr lang="en-US" altLang="zh-CN" b="1" dirty="0" err="1"/>
              <a:t>GloVe</a:t>
            </a:r>
            <a:r>
              <a:rPr lang="zh-CN" altLang="en-US" b="1" dirty="0"/>
              <a:t>的官方网站下载预训练的词向量。下载后，可以使用以下代码在</a:t>
            </a:r>
            <a:r>
              <a:rPr lang="en-US" altLang="zh-CN" b="1" dirty="0"/>
              <a:t>Python</a:t>
            </a:r>
            <a:r>
              <a:rPr lang="zh-CN" altLang="en-US" b="1" dirty="0"/>
              <a:t>中加载和使用</a:t>
            </a:r>
            <a:r>
              <a:rPr lang="en-US" altLang="zh-CN" b="1" dirty="0" err="1"/>
              <a:t>GloVe</a:t>
            </a:r>
            <a:r>
              <a:rPr lang="zh-CN" altLang="en-US" b="1" dirty="0"/>
              <a:t>模型：</a:t>
            </a:r>
            <a:endParaRPr lang="en-US" altLang="zh-CN" b="1" dirty="0">
              <a:solidFill>
                <a:srgbClr val="FF0000"/>
              </a:solidFill>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744630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b="1" dirty="0"/>
              <a:t>自然语言处理（</a:t>
            </a:r>
            <a:r>
              <a:rPr lang="en-US" altLang="zh-CN" b="1" dirty="0"/>
              <a:t>Natural Language Processing</a:t>
            </a:r>
            <a:r>
              <a:rPr lang="zh-CN" altLang="en-US" b="1" dirty="0"/>
              <a:t>，简称</a:t>
            </a:r>
            <a:r>
              <a:rPr lang="en-US" altLang="zh-CN" b="1" dirty="0"/>
              <a:t>NLP</a:t>
            </a:r>
            <a:r>
              <a:rPr lang="zh-CN" altLang="en-US" b="1" dirty="0"/>
              <a:t>）</a:t>
            </a:r>
            <a:r>
              <a:rPr lang="zh-CN" altLang="en-US" dirty="0"/>
              <a:t>是人工智能领域中的一个重要分支，它致力于使计算机能够理解、解释和产生人类语言。自然语言处理的目的是缩小人类语言和计算机之间的差距，使计算机能够执行如下任务：</a:t>
            </a:r>
          </a:p>
          <a:p>
            <a:pPr>
              <a:lnSpc>
                <a:spcPct val="150000"/>
              </a:lnSpc>
            </a:pPr>
            <a:endParaRPr lang="zh-CN" altLang="en-US" b="1" dirty="0"/>
          </a:p>
          <a:p>
            <a:pPr marL="285750" indent="-285750">
              <a:lnSpc>
                <a:spcPct val="150000"/>
              </a:lnSpc>
              <a:buFont typeface="Arial" panose="020B0604020202020204" pitchFamily="34" charset="0"/>
              <a:buChar char="•"/>
            </a:pPr>
            <a:r>
              <a:rPr lang="zh-CN" altLang="en-US" b="1" dirty="0"/>
              <a:t>语音识别：将人类的语音转换成文本。</a:t>
            </a:r>
          </a:p>
          <a:p>
            <a:pPr marL="285750" indent="-285750">
              <a:lnSpc>
                <a:spcPct val="150000"/>
              </a:lnSpc>
              <a:buFont typeface="Arial" panose="020B0604020202020204" pitchFamily="34" charset="0"/>
              <a:buChar char="•"/>
            </a:pPr>
            <a:r>
              <a:rPr lang="zh-CN" altLang="en-US" b="1" dirty="0"/>
              <a:t>自然语言理解：理解自然语言的意图、情感和语境。</a:t>
            </a:r>
          </a:p>
          <a:p>
            <a:pPr marL="285750" indent="-285750">
              <a:lnSpc>
                <a:spcPct val="150000"/>
              </a:lnSpc>
              <a:buFont typeface="Arial" panose="020B0604020202020204" pitchFamily="34" charset="0"/>
              <a:buChar char="•"/>
            </a:pPr>
            <a:r>
              <a:rPr lang="zh-CN" altLang="en-US" b="1" dirty="0"/>
              <a:t>机器翻译：将一种语言翻译成另一种语言。</a:t>
            </a:r>
          </a:p>
          <a:p>
            <a:pPr marL="285750" indent="-285750">
              <a:lnSpc>
                <a:spcPct val="150000"/>
              </a:lnSpc>
              <a:buFont typeface="Arial" panose="020B0604020202020204" pitchFamily="34" charset="0"/>
              <a:buChar char="•"/>
            </a:pPr>
            <a:r>
              <a:rPr lang="zh-CN" altLang="en-US" b="1" dirty="0"/>
              <a:t>文本挖掘和文本分析：从文本数据中提取有用信息和洞察。</a:t>
            </a:r>
          </a:p>
          <a:p>
            <a:pPr marL="285750" indent="-285750">
              <a:lnSpc>
                <a:spcPct val="150000"/>
              </a:lnSpc>
              <a:buFont typeface="Arial" panose="020B0604020202020204" pitchFamily="34" charset="0"/>
              <a:buChar char="•"/>
            </a:pPr>
            <a:r>
              <a:rPr lang="zh-CN" altLang="en-US" b="1" dirty="0"/>
              <a:t>语言生成：生成自然语言响应或文本。</a:t>
            </a:r>
          </a:p>
          <a:p>
            <a:pPr marL="285750" indent="-285750">
              <a:lnSpc>
                <a:spcPct val="150000"/>
              </a:lnSpc>
              <a:buFont typeface="Arial" panose="020B0604020202020204" pitchFamily="34" charset="0"/>
              <a:buChar char="•"/>
            </a:pPr>
            <a:r>
              <a:rPr lang="zh-CN" altLang="en-US" b="1" dirty="0"/>
              <a:t>对话系统：创建能够与人类进行交流的系统，如聊天机器人和虚拟助手。</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491023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一个典型的</a:t>
            </a:r>
            <a:r>
              <a:rPr lang="en-US" altLang="zh-CN" b="1" dirty="0"/>
              <a:t>NLP</a:t>
            </a:r>
            <a:r>
              <a:rPr lang="zh-CN" altLang="en-US" b="1" dirty="0"/>
              <a:t>流程如下所示：</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090063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743536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339756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练习</a:t>
            </a:r>
            <a:r>
              <a:rPr lang="en-US" altLang="zh-CN" dirty="0">
                <a:effectLst/>
              </a:rPr>
              <a:t>2</a:t>
            </a:r>
            <a:r>
              <a:rPr lang="zh-CN" altLang="en-US" dirty="0">
                <a:effectLst/>
              </a:rPr>
              <a:t>：使用</a:t>
            </a:r>
            <a:r>
              <a:rPr lang="en-US" altLang="zh-CN" dirty="0">
                <a:effectLst/>
              </a:rPr>
              <a:t>NLTK</a:t>
            </a:r>
            <a:r>
              <a:rPr lang="zh-CN" altLang="en-US" dirty="0">
                <a:effectLst/>
              </a:rPr>
              <a:t>进行</a:t>
            </a:r>
            <a:r>
              <a:rPr lang="en-US" altLang="zh-CN" dirty="0">
                <a:effectLst/>
              </a:rPr>
              <a:t>tokenization</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830629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矩形 4"/>
          <p:cNvSpPr/>
          <p:nvPr userDrawn="1"/>
        </p:nvSpPr>
        <p:spPr>
          <a:xfrm>
            <a:off x="0" y="6605201"/>
            <a:ext cx="12192000" cy="2527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0" dirty="0">
              <a:solidFill>
                <a:schemeClr val="bg1"/>
              </a:solidFill>
              <a:latin typeface="Palatino Linotype" panose="02040502050505030304" pitchFamily="18" charset="0"/>
            </a:endParaRPr>
          </a:p>
        </p:txBody>
      </p:sp>
      <p:sp>
        <p:nvSpPr>
          <p:cNvPr id="6" name="矩形 5"/>
          <p:cNvSpPr/>
          <p:nvPr userDrawn="1"/>
        </p:nvSpPr>
        <p:spPr>
          <a:xfrm>
            <a:off x="0" y="0"/>
            <a:ext cx="12192000" cy="849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Rectangle 15"/>
          <p:cNvSpPr/>
          <p:nvPr userDrawn="1"/>
        </p:nvSpPr>
        <p:spPr>
          <a:xfrm>
            <a:off x="298044" y="58339"/>
            <a:ext cx="11893109" cy="548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Title 1"/>
          <p:cNvSpPr>
            <a:spLocks noGrp="1"/>
          </p:cNvSpPr>
          <p:nvPr>
            <p:ph type="title"/>
          </p:nvPr>
        </p:nvSpPr>
        <p:spPr>
          <a:xfrm>
            <a:off x="263801" y="66884"/>
            <a:ext cx="10816035" cy="548640"/>
          </a:xfrm>
        </p:spPr>
        <p:txBody>
          <a:bodyPr>
            <a:normAutofit/>
          </a:bodyPr>
          <a:lstStyle>
            <a:lvl1pPr>
              <a:defRPr sz="2400" b="1">
                <a:solidFill>
                  <a:schemeClr val="bg1"/>
                </a:solidFill>
                <a:latin typeface="Palatino Linotype" panose="02040502050505030304" pitchFamily="18" charset="0"/>
                <a:cs typeface="Arial" panose="020B0604020202020204" pitchFamily="34" charset="0"/>
              </a:defRPr>
            </a:lvl1pPr>
          </a:lstStyle>
          <a:p>
            <a:endParaRPr lang="zh-CN" altLang="en-US" dirty="0"/>
          </a:p>
        </p:txBody>
      </p:sp>
      <p:sp>
        <p:nvSpPr>
          <p:cNvPr id="9" name="Rectangle 17"/>
          <p:cNvSpPr/>
          <p:nvPr userDrawn="1"/>
        </p:nvSpPr>
        <p:spPr>
          <a:xfrm>
            <a:off x="298044" y="-3052"/>
            <a:ext cx="11893109" cy="45719"/>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10" name="Group 21"/>
          <p:cNvGrpSpPr/>
          <p:nvPr userDrawn="1"/>
        </p:nvGrpSpPr>
        <p:grpSpPr>
          <a:xfrm>
            <a:off x="150037" y="-3053"/>
            <a:ext cx="97536" cy="610032"/>
            <a:chOff x="93478" y="-3053"/>
            <a:chExt cx="91440" cy="610032"/>
          </a:xfrm>
        </p:grpSpPr>
        <p:sp>
          <p:nvSpPr>
            <p:cNvPr id="11" name="Rectangle 6"/>
            <p:cNvSpPr/>
            <p:nvPr userDrawn="1"/>
          </p:nvSpPr>
          <p:spPr>
            <a:xfrm>
              <a:off x="93478" y="58339"/>
              <a:ext cx="91440" cy="548640"/>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Rectangle 18"/>
            <p:cNvSpPr/>
            <p:nvPr userDrawn="1"/>
          </p:nvSpPr>
          <p:spPr>
            <a:xfrm>
              <a:off x="93478" y="-3053"/>
              <a:ext cx="91440" cy="457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nvGrpSpPr>
          <p:cNvPr id="13" name="Group 22"/>
          <p:cNvGrpSpPr/>
          <p:nvPr userDrawn="1"/>
        </p:nvGrpSpPr>
        <p:grpSpPr>
          <a:xfrm>
            <a:off x="-847" y="-3053"/>
            <a:ext cx="97536" cy="610032"/>
            <a:chOff x="93478" y="-3053"/>
            <a:chExt cx="91440" cy="610032"/>
          </a:xfrm>
        </p:grpSpPr>
        <p:sp>
          <p:nvSpPr>
            <p:cNvPr id="14" name="Rectangle 23"/>
            <p:cNvSpPr/>
            <p:nvPr userDrawn="1"/>
          </p:nvSpPr>
          <p:spPr>
            <a:xfrm>
              <a:off x="93478" y="58339"/>
              <a:ext cx="91440" cy="548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Rectangle 24"/>
            <p:cNvSpPr/>
            <p:nvPr userDrawn="1"/>
          </p:nvSpPr>
          <p:spPr>
            <a:xfrm>
              <a:off x="93478" y="-3053"/>
              <a:ext cx="91440" cy="45720"/>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39539" y="117510"/>
            <a:ext cx="2525565" cy="430299"/>
          </a:xfrm>
          <a:prstGeom prst="rect">
            <a:avLst/>
          </a:prstGeom>
        </p:spPr>
      </p:pic>
      <p:sp>
        <p:nvSpPr>
          <p:cNvPr id="28" name="Title 1"/>
          <p:cNvSpPr txBox="1"/>
          <p:nvPr userDrawn="1"/>
        </p:nvSpPr>
        <p:spPr>
          <a:xfrm>
            <a:off x="950299" y="148697"/>
            <a:ext cx="10816035" cy="5486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chemeClr val="bg1"/>
                </a:solidFill>
                <a:latin typeface="Palatino Linotype" panose="02040502050505030304" pitchFamily="18" charset="0"/>
                <a:ea typeface="+mj-ea"/>
                <a:cs typeface="Arial" panose="020B0604020202020204" pitchFamily="34" charset="0"/>
              </a:defRPr>
            </a:lvl1pPr>
          </a:lstStyle>
          <a:p>
            <a:endParaRPr lang="zh-CN" altLang="en-US" sz="2400" dirty="0"/>
          </a:p>
        </p:txBody>
      </p:sp>
      <p:sp>
        <p:nvSpPr>
          <p:cNvPr id="17" name="文本框 16"/>
          <p:cNvSpPr txBox="1"/>
          <p:nvPr userDrawn="1"/>
        </p:nvSpPr>
        <p:spPr>
          <a:xfrm>
            <a:off x="5671820" y="6591761"/>
            <a:ext cx="848361" cy="275590"/>
          </a:xfrm>
          <a:prstGeom prst="rect">
            <a:avLst/>
          </a:prstGeom>
          <a:noFill/>
        </p:spPr>
        <p:txBody>
          <a:bodyPr wrap="square" rtlCol="0">
            <a:spAutoFit/>
          </a:bodyPr>
          <a:lstStyle/>
          <a:p>
            <a:pPr marL="0" algn="ctr" defTabSz="914400" rtl="0" eaLnBrk="1" latinLnBrk="0" hangingPunct="1"/>
            <a:fld id="{D38326D0-2AD7-469D-88E8-608400A37B91}" type="slidenum">
              <a:rPr lang="zh-CN" altLang="en-US" sz="1200" b="0" kern="1200" smtClean="0">
                <a:solidFill>
                  <a:schemeClr val="bg1"/>
                </a:solidFill>
                <a:latin typeface="Palatino Linotype" panose="02040502050505030304" pitchFamily="18" charset="0"/>
                <a:ea typeface="+mn-ea"/>
                <a:cs typeface="+mn-cs"/>
              </a:rPr>
              <a:t>‹#›</a:t>
            </a:fld>
            <a:r>
              <a:rPr lang="en-US" altLang="zh-CN" sz="1200" b="0" kern="1200" dirty="0">
                <a:solidFill>
                  <a:schemeClr val="bg1"/>
                </a:solidFill>
                <a:latin typeface="Palatino Linotype" panose="02040502050505030304" pitchFamily="18" charset="0"/>
                <a:ea typeface="+mn-ea"/>
                <a:cs typeface="+mn-cs"/>
              </a:rPr>
              <a:t>/53</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默认模板">
    <p:spTree>
      <p:nvGrpSpPr>
        <p:cNvPr id="1" name=""/>
        <p:cNvGrpSpPr/>
        <p:nvPr/>
      </p:nvGrpSpPr>
      <p:grpSpPr>
        <a:xfrm>
          <a:off x="0" y="0"/>
          <a:ext cx="0" cy="0"/>
          <a:chOff x="0" y="0"/>
          <a:chExt cx="0" cy="0"/>
        </a:xfrm>
      </p:grpSpPr>
      <p:sp>
        <p:nvSpPr>
          <p:cNvPr id="5" name="标题占位符 4"/>
          <p:cNvSpPr>
            <a:spLocks noGrp="1"/>
          </p:cNvSpPr>
          <p:nvPr>
            <p:ph type="title"/>
          </p:nvPr>
        </p:nvSpPr>
        <p:spPr>
          <a:xfrm>
            <a:off x="838200" y="365126"/>
            <a:ext cx="9530918" cy="691318"/>
          </a:xfrm>
          <a:prstGeom prst="rect">
            <a:avLst/>
          </a:prstGeom>
        </p:spPr>
        <p:txBody>
          <a:bodyPr vert="horz" lIns="91440" tIns="45720" rIns="91440" bIns="45720" rtlCol="0" anchor="ctr">
            <a:normAutofit/>
          </a:bodyPr>
          <a:lstStyle>
            <a:lvl1pPr>
              <a:defRPr>
                <a:solidFill>
                  <a:schemeClr val="accent2">
                    <a:lumMod val="75000"/>
                  </a:schemeClr>
                </a:solidFill>
              </a:defRPr>
            </a:lvl1pPr>
          </a:lstStyle>
          <a:p>
            <a:r>
              <a:rPr lang="zh-CN" altLang="en-US" dirty="0"/>
              <a:t>单击此处编辑母版标题样式</a:t>
            </a:r>
          </a:p>
        </p:txBody>
      </p:sp>
      <p:sp>
        <p:nvSpPr>
          <p:cNvPr id="9" name="文本占位符 8"/>
          <p:cNvSpPr>
            <a:spLocks noGrp="1"/>
          </p:cNvSpPr>
          <p:nvPr>
            <p:ph type="body" sz="quarter" idx="10" hasCustomPrompt="1"/>
          </p:nvPr>
        </p:nvSpPr>
        <p:spPr>
          <a:xfrm>
            <a:off x="838200" y="1411288"/>
            <a:ext cx="5357813" cy="4767262"/>
          </a:xfrm>
        </p:spPr>
        <p:txBody>
          <a:bodyPr/>
          <a:lstStyle>
            <a:lvl1pPr marL="0" indent="0">
              <a:buNone/>
              <a:defRPr sz="2000"/>
            </a:lvl1pPr>
            <a:lvl2pPr marL="457200" indent="0">
              <a:buNone/>
              <a:defRPr sz="1800"/>
            </a:lvl2pPr>
            <a:lvl3pPr marL="914400" indent="0">
              <a:buNone/>
              <a:defRPr sz="1400"/>
            </a:lvl3pPr>
            <a:lvl4pPr marL="1371600" indent="0">
              <a:buNone/>
              <a:defRPr sz="1200"/>
            </a:lvl4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2024/6/5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2024/6/5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矩形 4"/>
          <p:cNvSpPr/>
          <p:nvPr userDrawn="1"/>
        </p:nvSpPr>
        <p:spPr>
          <a:xfrm>
            <a:off x="0" y="6605201"/>
            <a:ext cx="12192000" cy="2527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0" dirty="0">
              <a:solidFill>
                <a:schemeClr val="bg1"/>
              </a:solidFill>
              <a:latin typeface="Palatino Linotype" panose="02040502050505030304" pitchFamily="18" charset="0"/>
            </a:endParaRPr>
          </a:p>
        </p:txBody>
      </p:sp>
      <p:sp>
        <p:nvSpPr>
          <p:cNvPr id="6" name="矩形 5"/>
          <p:cNvSpPr/>
          <p:nvPr userDrawn="1"/>
        </p:nvSpPr>
        <p:spPr>
          <a:xfrm>
            <a:off x="0" y="0"/>
            <a:ext cx="12192000" cy="849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Rectangle 15"/>
          <p:cNvSpPr/>
          <p:nvPr userDrawn="1"/>
        </p:nvSpPr>
        <p:spPr>
          <a:xfrm>
            <a:off x="298044" y="58339"/>
            <a:ext cx="11893109" cy="548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Title 1"/>
          <p:cNvSpPr>
            <a:spLocks noGrp="1"/>
          </p:cNvSpPr>
          <p:nvPr>
            <p:ph type="title"/>
          </p:nvPr>
        </p:nvSpPr>
        <p:spPr>
          <a:xfrm>
            <a:off x="247573" y="-3053"/>
            <a:ext cx="10816035" cy="548640"/>
          </a:xfrm>
        </p:spPr>
        <p:txBody>
          <a:bodyPr>
            <a:normAutofit/>
          </a:bodyPr>
          <a:lstStyle>
            <a:lvl1pPr>
              <a:defRPr sz="2400" b="1">
                <a:solidFill>
                  <a:schemeClr val="bg1"/>
                </a:solidFill>
                <a:latin typeface="Palatino Linotype" panose="02040502050505030304" pitchFamily="18" charset="0"/>
                <a:cs typeface="Arial" panose="020B0604020202020204" pitchFamily="34" charset="0"/>
              </a:defRPr>
            </a:lvl1pPr>
          </a:lstStyle>
          <a:p>
            <a:endParaRPr lang="zh-CN" altLang="en-US" dirty="0"/>
          </a:p>
        </p:txBody>
      </p:sp>
      <p:sp>
        <p:nvSpPr>
          <p:cNvPr id="9" name="Rectangle 17"/>
          <p:cNvSpPr/>
          <p:nvPr userDrawn="1"/>
        </p:nvSpPr>
        <p:spPr>
          <a:xfrm>
            <a:off x="298044" y="-3052"/>
            <a:ext cx="11893109" cy="45719"/>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10" name="Group 21"/>
          <p:cNvGrpSpPr/>
          <p:nvPr userDrawn="1"/>
        </p:nvGrpSpPr>
        <p:grpSpPr>
          <a:xfrm>
            <a:off x="150037" y="-3053"/>
            <a:ext cx="97536" cy="610032"/>
            <a:chOff x="93478" y="-3053"/>
            <a:chExt cx="91440" cy="610032"/>
          </a:xfrm>
        </p:grpSpPr>
        <p:sp>
          <p:nvSpPr>
            <p:cNvPr id="11" name="Rectangle 6"/>
            <p:cNvSpPr/>
            <p:nvPr userDrawn="1"/>
          </p:nvSpPr>
          <p:spPr>
            <a:xfrm>
              <a:off x="93478" y="58339"/>
              <a:ext cx="91440" cy="548640"/>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Rectangle 18"/>
            <p:cNvSpPr/>
            <p:nvPr userDrawn="1"/>
          </p:nvSpPr>
          <p:spPr>
            <a:xfrm>
              <a:off x="93478" y="-3053"/>
              <a:ext cx="91440" cy="457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nvGrpSpPr>
          <p:cNvPr id="13" name="Group 22"/>
          <p:cNvGrpSpPr/>
          <p:nvPr userDrawn="1"/>
        </p:nvGrpSpPr>
        <p:grpSpPr>
          <a:xfrm>
            <a:off x="-847" y="-3053"/>
            <a:ext cx="97536" cy="610032"/>
            <a:chOff x="93478" y="-3053"/>
            <a:chExt cx="91440" cy="610032"/>
          </a:xfrm>
        </p:grpSpPr>
        <p:sp>
          <p:nvSpPr>
            <p:cNvPr id="14" name="Rectangle 23"/>
            <p:cNvSpPr/>
            <p:nvPr userDrawn="1"/>
          </p:nvSpPr>
          <p:spPr>
            <a:xfrm>
              <a:off x="93478" y="58339"/>
              <a:ext cx="91440" cy="548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Rectangle 24"/>
            <p:cNvSpPr/>
            <p:nvPr userDrawn="1"/>
          </p:nvSpPr>
          <p:spPr>
            <a:xfrm>
              <a:off x="93478" y="-3053"/>
              <a:ext cx="91440" cy="45720"/>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8" name="矩形 17"/>
          <p:cNvSpPr/>
          <p:nvPr userDrawn="1"/>
        </p:nvSpPr>
        <p:spPr>
          <a:xfrm>
            <a:off x="96690" y="6581002"/>
            <a:ext cx="1382110" cy="276999"/>
          </a:xfrm>
          <a:prstGeom prst="rect">
            <a:avLst/>
          </a:prstGeom>
        </p:spPr>
        <p:txBody>
          <a:bodyPr wrap="none">
            <a:spAutoFit/>
          </a:bodyPr>
          <a:lstStyle/>
          <a:p>
            <a:fld id="{4CB9CBE6-6702-47F3-B25A-B33100C6E919}" type="datetime8">
              <a:rPr lang="en-US" altLang="zh-CN" sz="1200" b="0" smtClean="0">
                <a:solidFill>
                  <a:schemeClr val="bg1"/>
                </a:solidFill>
                <a:latin typeface="Times New Roman" panose="02020603050405020304" pitchFamily="18" charset="0"/>
                <a:cs typeface="Times New Roman" panose="02020603050405020304" pitchFamily="18" charset="0"/>
              </a:rPr>
              <a:t>6/5/2024 6:20 PM</a:t>
            </a:fld>
            <a:endParaRPr lang="zh-CN" altLang="en-US" sz="1800" b="0" dirty="0">
              <a:solidFill>
                <a:schemeClr val="bg1"/>
              </a:solidFill>
              <a:latin typeface="Times New Roman" panose="02020603050405020304" pitchFamily="18" charset="0"/>
              <a:cs typeface="Times New Roman" panose="02020603050405020304" pitchFamily="18" charset="0"/>
            </a:endParaRPr>
          </a:p>
        </p:txBody>
      </p:sp>
      <p:sp>
        <p:nvSpPr>
          <p:cNvPr id="22" name="TextBox 10"/>
          <p:cNvSpPr txBox="1"/>
          <p:nvPr userDrawn="1"/>
        </p:nvSpPr>
        <p:spPr>
          <a:xfrm>
            <a:off x="9483568" y="6581002"/>
            <a:ext cx="1554480" cy="275590"/>
          </a:xfrm>
          <a:prstGeom prst="rect">
            <a:avLst/>
          </a:prstGeom>
          <a:noFill/>
        </p:spPr>
        <p:txBody>
          <a:bodyPr wrap="none" rtlCol="0">
            <a:spAutoFit/>
          </a:bodyPr>
          <a:lstStyle/>
          <a:p>
            <a:r>
              <a:rPr lang="zh-CN" altLang="en-US" sz="1200" b="1" dirty="0">
                <a:solidFill>
                  <a:schemeClr val="bg1"/>
                </a:solidFill>
                <a:latin typeface="微软雅黑" panose="020B0503020204020204" charset="-122"/>
                <a:ea typeface="微软雅黑" panose="020B0503020204020204" charset="-122"/>
              </a:rPr>
              <a:t>信息与软件工程学院</a:t>
            </a:r>
          </a:p>
        </p:txBody>
      </p:sp>
      <p:sp>
        <p:nvSpPr>
          <p:cNvPr id="28" name="Title 1"/>
          <p:cNvSpPr txBox="1"/>
          <p:nvPr userDrawn="1"/>
        </p:nvSpPr>
        <p:spPr>
          <a:xfrm>
            <a:off x="950299" y="148697"/>
            <a:ext cx="10816035" cy="5486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chemeClr val="bg1"/>
                </a:solidFill>
                <a:latin typeface="Palatino Linotype" panose="02040502050505030304" pitchFamily="18" charset="0"/>
                <a:ea typeface="+mj-ea"/>
                <a:cs typeface="Arial" panose="020B0604020202020204" pitchFamily="34" charset="0"/>
              </a:defRPr>
            </a:lvl1pPr>
          </a:lstStyle>
          <a:p>
            <a:endParaRPr lang="zh-CN" altLang="en-US" sz="2400" dirty="0"/>
          </a:p>
        </p:txBody>
      </p:sp>
      <p:sp>
        <p:nvSpPr>
          <p:cNvPr id="17" name="文本框 16"/>
          <p:cNvSpPr txBox="1"/>
          <p:nvPr userDrawn="1"/>
        </p:nvSpPr>
        <p:spPr>
          <a:xfrm>
            <a:off x="5671820" y="6591760"/>
            <a:ext cx="848361" cy="275590"/>
          </a:xfrm>
          <a:prstGeom prst="rect">
            <a:avLst/>
          </a:prstGeom>
          <a:noFill/>
        </p:spPr>
        <p:txBody>
          <a:bodyPr wrap="square" rtlCol="0">
            <a:spAutoFit/>
          </a:bodyPr>
          <a:lstStyle/>
          <a:p>
            <a:pPr marL="0" algn="ctr" defTabSz="914400" rtl="0" eaLnBrk="1" latinLnBrk="0" hangingPunct="1"/>
            <a:fld id="{D38326D0-2AD7-469D-88E8-608400A37B91}" type="slidenum">
              <a:rPr lang="zh-CN" altLang="en-US" sz="1200" b="0" kern="1200" smtClean="0">
                <a:solidFill>
                  <a:schemeClr val="bg1"/>
                </a:solidFill>
                <a:latin typeface="Palatino Linotype" panose="02040502050505030304" pitchFamily="18" charset="0"/>
                <a:ea typeface="+mn-ea"/>
                <a:cs typeface="+mn-cs"/>
              </a:rPr>
              <a:t>‹#›</a:t>
            </a:fld>
            <a:r>
              <a:rPr lang="en-US" altLang="zh-CN" sz="1200" b="0" kern="1200" dirty="0">
                <a:solidFill>
                  <a:schemeClr val="bg1"/>
                </a:solidFill>
                <a:latin typeface="Palatino Linotype" panose="02040502050505030304" pitchFamily="18" charset="0"/>
                <a:ea typeface="+mn-ea"/>
                <a:cs typeface="+mn-cs"/>
              </a:rPr>
              <a:t>/53</a:t>
            </a:r>
          </a:p>
        </p:txBody>
      </p:sp>
      <p:pic>
        <p:nvPicPr>
          <p:cNvPr id="3" name="图片 2" descr="logo"/>
          <p:cNvPicPr>
            <a:picLocks noChangeAspect="1"/>
          </p:cNvPicPr>
          <p:nvPr userDrawn="1"/>
        </p:nvPicPr>
        <p:blipFill>
          <a:blip r:embed="rId3"/>
          <a:srcRect r="83194"/>
          <a:stretch>
            <a:fillRect/>
          </a:stretch>
        </p:blipFill>
        <p:spPr>
          <a:xfrm>
            <a:off x="11463020" y="58420"/>
            <a:ext cx="588645" cy="560705"/>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矩形 4"/>
          <p:cNvSpPr/>
          <p:nvPr userDrawn="1"/>
        </p:nvSpPr>
        <p:spPr>
          <a:xfrm>
            <a:off x="0" y="6605201"/>
            <a:ext cx="12192000" cy="2527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0" dirty="0">
              <a:solidFill>
                <a:schemeClr val="bg1"/>
              </a:solidFill>
              <a:latin typeface="Palatino Linotype" panose="02040502050505030304" pitchFamily="18" charset="0"/>
            </a:endParaRPr>
          </a:p>
        </p:txBody>
      </p:sp>
      <p:sp>
        <p:nvSpPr>
          <p:cNvPr id="6" name="矩形 5"/>
          <p:cNvSpPr/>
          <p:nvPr userDrawn="1"/>
        </p:nvSpPr>
        <p:spPr>
          <a:xfrm>
            <a:off x="0" y="0"/>
            <a:ext cx="12192000" cy="849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Rectangle 15"/>
          <p:cNvSpPr/>
          <p:nvPr userDrawn="1"/>
        </p:nvSpPr>
        <p:spPr>
          <a:xfrm>
            <a:off x="298044" y="58339"/>
            <a:ext cx="11893109" cy="548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Title 1"/>
          <p:cNvSpPr>
            <a:spLocks noGrp="1"/>
          </p:cNvSpPr>
          <p:nvPr>
            <p:ph type="title"/>
          </p:nvPr>
        </p:nvSpPr>
        <p:spPr>
          <a:xfrm>
            <a:off x="263801" y="66884"/>
            <a:ext cx="10816035" cy="548640"/>
          </a:xfrm>
        </p:spPr>
        <p:txBody>
          <a:bodyPr>
            <a:normAutofit/>
          </a:bodyPr>
          <a:lstStyle>
            <a:lvl1pPr>
              <a:defRPr sz="2400" b="1">
                <a:solidFill>
                  <a:schemeClr val="bg1"/>
                </a:solidFill>
                <a:latin typeface="Palatino Linotype" panose="02040502050505030304" pitchFamily="18" charset="0"/>
                <a:cs typeface="Arial" panose="020B0604020202020204" pitchFamily="34" charset="0"/>
              </a:defRPr>
            </a:lvl1pPr>
          </a:lstStyle>
          <a:p>
            <a:endParaRPr lang="zh-CN" altLang="en-US" dirty="0"/>
          </a:p>
        </p:txBody>
      </p:sp>
      <p:sp>
        <p:nvSpPr>
          <p:cNvPr id="9" name="Rectangle 17"/>
          <p:cNvSpPr/>
          <p:nvPr userDrawn="1"/>
        </p:nvSpPr>
        <p:spPr>
          <a:xfrm>
            <a:off x="298044" y="-3052"/>
            <a:ext cx="11893109" cy="45719"/>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10" name="Group 21"/>
          <p:cNvGrpSpPr/>
          <p:nvPr userDrawn="1"/>
        </p:nvGrpSpPr>
        <p:grpSpPr>
          <a:xfrm>
            <a:off x="150037" y="-3053"/>
            <a:ext cx="97536" cy="610032"/>
            <a:chOff x="93478" y="-3053"/>
            <a:chExt cx="91440" cy="610032"/>
          </a:xfrm>
        </p:grpSpPr>
        <p:sp>
          <p:nvSpPr>
            <p:cNvPr id="11" name="Rectangle 6"/>
            <p:cNvSpPr/>
            <p:nvPr userDrawn="1"/>
          </p:nvSpPr>
          <p:spPr>
            <a:xfrm>
              <a:off x="93478" y="58339"/>
              <a:ext cx="91440" cy="548640"/>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Rectangle 18"/>
            <p:cNvSpPr/>
            <p:nvPr userDrawn="1"/>
          </p:nvSpPr>
          <p:spPr>
            <a:xfrm>
              <a:off x="93478" y="-3053"/>
              <a:ext cx="91440" cy="457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nvGrpSpPr>
          <p:cNvPr id="13" name="Group 22"/>
          <p:cNvGrpSpPr/>
          <p:nvPr userDrawn="1"/>
        </p:nvGrpSpPr>
        <p:grpSpPr>
          <a:xfrm>
            <a:off x="-847" y="-3053"/>
            <a:ext cx="97536" cy="610032"/>
            <a:chOff x="93478" y="-3053"/>
            <a:chExt cx="91440" cy="610032"/>
          </a:xfrm>
        </p:grpSpPr>
        <p:sp>
          <p:nvSpPr>
            <p:cNvPr id="14" name="Rectangle 23"/>
            <p:cNvSpPr/>
            <p:nvPr userDrawn="1"/>
          </p:nvSpPr>
          <p:spPr>
            <a:xfrm>
              <a:off x="93478" y="58339"/>
              <a:ext cx="91440" cy="548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Rectangle 24"/>
            <p:cNvSpPr/>
            <p:nvPr userDrawn="1"/>
          </p:nvSpPr>
          <p:spPr>
            <a:xfrm>
              <a:off x="93478" y="-3053"/>
              <a:ext cx="91440" cy="45720"/>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39539" y="117510"/>
            <a:ext cx="2525565" cy="430299"/>
          </a:xfrm>
          <a:prstGeom prst="rect">
            <a:avLst/>
          </a:prstGeom>
        </p:spPr>
      </p:pic>
      <p:sp>
        <p:nvSpPr>
          <p:cNvPr id="28" name="Title 1"/>
          <p:cNvSpPr txBox="1"/>
          <p:nvPr userDrawn="1"/>
        </p:nvSpPr>
        <p:spPr>
          <a:xfrm>
            <a:off x="950299" y="148697"/>
            <a:ext cx="10816035" cy="5486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chemeClr val="bg1"/>
                </a:solidFill>
                <a:latin typeface="Palatino Linotype" panose="02040502050505030304" pitchFamily="18" charset="0"/>
                <a:ea typeface="+mj-ea"/>
                <a:cs typeface="Arial" panose="020B0604020202020204" pitchFamily="34" charset="0"/>
              </a:defRPr>
            </a:lvl1pPr>
          </a:lstStyle>
          <a:p>
            <a:endParaRPr lang="zh-CN" altLang="en-US" sz="2400" dirty="0"/>
          </a:p>
        </p:txBody>
      </p:sp>
      <p:sp>
        <p:nvSpPr>
          <p:cNvPr id="17" name="文本框 16"/>
          <p:cNvSpPr txBox="1"/>
          <p:nvPr userDrawn="1"/>
        </p:nvSpPr>
        <p:spPr>
          <a:xfrm>
            <a:off x="5671820" y="6591761"/>
            <a:ext cx="848361" cy="275590"/>
          </a:xfrm>
          <a:prstGeom prst="rect">
            <a:avLst/>
          </a:prstGeom>
          <a:noFill/>
        </p:spPr>
        <p:txBody>
          <a:bodyPr wrap="square" rtlCol="0">
            <a:spAutoFit/>
          </a:bodyPr>
          <a:lstStyle/>
          <a:p>
            <a:pPr marL="0" algn="ctr" defTabSz="914400" rtl="0" eaLnBrk="1" latinLnBrk="0" hangingPunct="1"/>
            <a:fld id="{D38326D0-2AD7-469D-88E8-608400A37B91}" type="slidenum">
              <a:rPr lang="zh-CN" altLang="en-US" sz="1200" b="0" kern="1200" smtClean="0">
                <a:solidFill>
                  <a:schemeClr val="bg1"/>
                </a:solidFill>
                <a:latin typeface="Palatino Linotype" panose="02040502050505030304" pitchFamily="18" charset="0"/>
                <a:ea typeface="+mn-ea"/>
                <a:cs typeface="+mn-cs"/>
              </a:rPr>
              <a:t>‹#›</a:t>
            </a:fld>
            <a:r>
              <a:rPr lang="en-US" altLang="zh-CN" sz="1200" b="0" kern="1200" dirty="0">
                <a:solidFill>
                  <a:schemeClr val="bg1"/>
                </a:solidFill>
                <a:latin typeface="Palatino Linotype" panose="02040502050505030304" pitchFamily="18" charset="0"/>
                <a:ea typeface="+mn-ea"/>
                <a:cs typeface="+mn-cs"/>
              </a:rPr>
              <a:t>/53</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2024/6/5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2024/6/5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2024/6/5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2024/6/5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1.xml"/><Relationship Id="rId1" Type="http://schemas.openxmlformats.org/officeDocument/2006/relationships/tags" Target="../tags/tag2.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6.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6.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6.xml"/><Relationship Id="rId1" Type="http://schemas.openxmlformats.org/officeDocument/2006/relationships/tags" Target="../tags/tag13.xml"/><Relationship Id="rId4" Type="http://schemas.openxmlformats.org/officeDocument/2006/relationships/image" Target="../media/image10.tmp"/></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6.xml"/><Relationship Id="rId1" Type="http://schemas.openxmlformats.org/officeDocument/2006/relationships/tags" Target="../tags/tag14.xml"/><Relationship Id="rId4" Type="http://schemas.openxmlformats.org/officeDocument/2006/relationships/image" Target="../media/image11.tmp"/></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6.xml"/><Relationship Id="rId1" Type="http://schemas.openxmlformats.org/officeDocument/2006/relationships/tags" Target="../tags/tag15.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6.xml"/><Relationship Id="rId1" Type="http://schemas.openxmlformats.org/officeDocument/2006/relationships/tags" Target="../tags/tag16.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6.xml"/><Relationship Id="rId1" Type="http://schemas.openxmlformats.org/officeDocument/2006/relationships/tags" Target="../tags/tag17.xml"/><Relationship Id="rId4" Type="http://schemas.openxmlformats.org/officeDocument/2006/relationships/image" Target="../media/image14.tm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6.xml"/><Relationship Id="rId1" Type="http://schemas.openxmlformats.org/officeDocument/2006/relationships/tags" Target="../tags/tag1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6.xml"/><Relationship Id="rId1" Type="http://schemas.openxmlformats.org/officeDocument/2006/relationships/tags" Target="../tags/tag19.xml"/><Relationship Id="rId4" Type="http://schemas.openxmlformats.org/officeDocument/2006/relationships/image" Target="../media/image16.tmp"/></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6.xml"/><Relationship Id="rId1" Type="http://schemas.openxmlformats.org/officeDocument/2006/relationships/tags" Target="../tags/tag20.xml"/><Relationship Id="rId4" Type="http://schemas.openxmlformats.org/officeDocument/2006/relationships/image" Target="../media/image17.tmp"/></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6.xml"/><Relationship Id="rId1" Type="http://schemas.openxmlformats.org/officeDocument/2006/relationships/tags" Target="../tags/tag2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notesSlide" Target="../notesSlides/notesSlide2.xml"/><Relationship Id="rId4"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6.xml"/><Relationship Id="rId4" Type="http://schemas.openxmlformats.org/officeDocument/2006/relationships/image" Target="../media/image23.tm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40.xml"/><Relationship Id="rId1" Type="http://schemas.openxmlformats.org/officeDocument/2006/relationships/slideLayout" Target="../slideLayouts/slideLayout26.xml"/><Relationship Id="rId4" Type="http://schemas.openxmlformats.org/officeDocument/2006/relationships/image" Target="../media/image24.tm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47.xml"/><Relationship Id="rId1" Type="http://schemas.openxmlformats.org/officeDocument/2006/relationships/slideLayout" Target="../slideLayouts/slideLayout26.xml"/><Relationship Id="rId4" Type="http://schemas.openxmlformats.org/officeDocument/2006/relationships/image" Target="../media/image27.tmp"/></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6.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6858000"/>
          </a:xfrm>
          <a:prstGeom prst="rect">
            <a:avLst/>
          </a:prstGeom>
          <a:gradFill flip="none" rotWithShape="1">
            <a:gsLst>
              <a:gs pos="0">
                <a:schemeClr val="accent1">
                  <a:lumMod val="5000"/>
                  <a:lumOff val="95000"/>
                  <a:alpha val="78000"/>
                </a:schemeClr>
              </a:gs>
              <a:gs pos="77000">
                <a:schemeClr val="accent1">
                  <a:lumMod val="45000"/>
                  <a:lumOff val="55000"/>
                  <a:alpha val="39000"/>
                </a:schemeClr>
              </a:gs>
              <a:gs pos="100000">
                <a:schemeClr val="accent1">
                  <a:lumMod val="45000"/>
                  <a:lumOff val="55000"/>
                  <a:alpha val="38000"/>
                </a:schemeClr>
              </a:gs>
              <a:gs pos="100000">
                <a:schemeClr val="accent1">
                  <a:lumMod val="30000"/>
                  <a:lumOff val="7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24"/>
          <p:cNvSpPr/>
          <p:nvPr/>
        </p:nvSpPr>
        <p:spPr>
          <a:xfrm>
            <a:off x="0" y="2098835"/>
            <a:ext cx="12192000" cy="1363764"/>
          </a:xfrm>
          <a:prstGeom prst="rect">
            <a:avLst/>
          </a:prstGeom>
          <a:solidFill>
            <a:srgbClr val="252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Palatino Linotype" panose="02040502050505030304" pitchFamily="18" charset="0"/>
              <a:ea typeface="Microsoft YaHei UI" panose="020B0503020204020204" pitchFamily="34" charset="-122"/>
              <a:cs typeface="Arial" panose="020B0604020202020204" pitchFamily="34" charset="0"/>
            </a:endParaRPr>
          </a:p>
        </p:txBody>
      </p:sp>
      <p:pic>
        <p:nvPicPr>
          <p:cNvPr id="18" name="图形 1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8449" y="205521"/>
            <a:ext cx="3248025" cy="733425"/>
          </a:xfrm>
          <a:prstGeom prst="rect">
            <a:avLst/>
          </a:prstGeom>
        </p:spPr>
      </p:pic>
      <p:sp>
        <p:nvSpPr>
          <p:cNvPr id="2" name="矩形 1">
            <a:extLst>
              <a:ext uri="{FF2B5EF4-FFF2-40B4-BE49-F238E27FC236}">
                <a16:creationId xmlns:a16="http://schemas.microsoft.com/office/drawing/2014/main" id="{F129546B-0E14-88FC-393D-EAB54975B6D6}"/>
              </a:ext>
            </a:extLst>
          </p:cNvPr>
          <p:cNvSpPr/>
          <p:nvPr/>
        </p:nvSpPr>
        <p:spPr>
          <a:xfrm>
            <a:off x="0" y="2331512"/>
            <a:ext cx="12192000" cy="700769"/>
          </a:xfrm>
          <a:prstGeom prst="rect">
            <a:avLst/>
          </a:prstGeom>
          <a:noFill/>
        </p:spPr>
        <p:txBody>
          <a:bodyPr wrap="square" lIns="91440" tIns="45720" rIns="91440" bIns="45720">
            <a:spAutoFit/>
          </a:bodyPr>
          <a:lstStyle/>
          <a:p>
            <a:pPr algn="ctr">
              <a:lnSpc>
                <a:spcPct val="120000"/>
              </a:lnSpc>
            </a:pPr>
            <a:r>
              <a:rPr lang="en-US" altLang="zh-CN" sz="3600" b="1" dirty="0">
                <a:ln w="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Artificial Intelligence Programming Practice</a:t>
            </a:r>
            <a:endParaRPr lang="zh-CN" altLang="en-US" sz="3600" b="1" dirty="0">
              <a:ln w="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cxnSp>
        <p:nvCxnSpPr>
          <p:cNvPr id="4" name="Straight Connector 23">
            <a:extLst>
              <a:ext uri="{FF2B5EF4-FFF2-40B4-BE49-F238E27FC236}">
                <a16:creationId xmlns:a16="http://schemas.microsoft.com/office/drawing/2014/main" id="{CFD1BA2C-B9A6-7743-84EE-D85EBD9B42BF}"/>
              </a:ext>
            </a:extLst>
          </p:cNvPr>
          <p:cNvCxnSpPr/>
          <p:nvPr/>
        </p:nvCxnSpPr>
        <p:spPr>
          <a:xfrm>
            <a:off x="3640521" y="4080110"/>
            <a:ext cx="0" cy="912495"/>
          </a:xfrm>
          <a:prstGeom prst="line">
            <a:avLst/>
          </a:prstGeom>
          <a:ln w="31750">
            <a:gradFill flip="none" rotWithShape="1">
              <a:gsLst>
                <a:gs pos="0">
                  <a:schemeClr val="tx1"/>
                </a:gs>
                <a:gs pos="56000">
                  <a:schemeClr val="tx1"/>
                </a:gs>
                <a:gs pos="97000">
                  <a:schemeClr val="tx1"/>
                </a:gs>
              </a:gsLst>
              <a:path path="circle">
                <a:fillToRect l="100000" b="100000"/>
              </a:path>
              <a:tileRect t="-100000" r="-100000"/>
            </a:gradFill>
          </a:ln>
        </p:spPr>
        <p:style>
          <a:lnRef idx="1">
            <a:schemeClr val="accent1"/>
          </a:lnRef>
          <a:fillRef idx="0">
            <a:schemeClr val="accent1"/>
          </a:fillRef>
          <a:effectRef idx="0">
            <a:schemeClr val="accent1"/>
          </a:effectRef>
          <a:fontRef idx="minor">
            <a:schemeClr val="tx1"/>
          </a:fontRef>
        </p:style>
      </p:cxnSp>
      <p:cxnSp>
        <p:nvCxnSpPr>
          <p:cNvPr id="5" name="Straight Connector 28">
            <a:extLst>
              <a:ext uri="{FF2B5EF4-FFF2-40B4-BE49-F238E27FC236}">
                <a16:creationId xmlns:a16="http://schemas.microsoft.com/office/drawing/2014/main" id="{FAA72F24-F5CE-7DFF-86B9-F67DDD52A6B9}"/>
              </a:ext>
            </a:extLst>
          </p:cNvPr>
          <p:cNvCxnSpPr/>
          <p:nvPr/>
        </p:nvCxnSpPr>
        <p:spPr>
          <a:xfrm>
            <a:off x="3486785" y="5268067"/>
            <a:ext cx="45840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A140A512-D2FE-BCE3-9C6F-C43AF2684006}"/>
              </a:ext>
            </a:extLst>
          </p:cNvPr>
          <p:cNvSpPr/>
          <p:nvPr/>
        </p:nvSpPr>
        <p:spPr>
          <a:xfrm>
            <a:off x="3786474" y="4575929"/>
            <a:ext cx="7040880" cy="58477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en-US" altLang="zh-CN" sz="1600" b="1" dirty="0">
                <a:latin typeface="+mn-ea"/>
                <a:cs typeface="Arial" panose="020B0604020202020204" pitchFamily="34" charset="0"/>
              </a:rPr>
              <a:t>University of Electronic Science and Technology of China ·</a:t>
            </a:r>
          </a:p>
          <a:p>
            <a:pPr marL="228600" indent="-228600"/>
            <a:r>
              <a:rPr lang="en-US" altLang="zh-CN" sz="1600" b="1" dirty="0">
                <a:latin typeface="+mn-ea"/>
                <a:cs typeface="Arial" panose="020B0604020202020204" pitchFamily="34" charset="0"/>
              </a:rPr>
              <a:t>School of Information and Software Engineering</a:t>
            </a:r>
            <a:endParaRPr lang="zh-CN" altLang="en-US" sz="1600" b="1" dirty="0">
              <a:latin typeface="+mn-ea"/>
              <a:cs typeface="Arial" panose="020B0604020202020204" pitchFamily="34" charset="0"/>
            </a:endParaRPr>
          </a:p>
        </p:txBody>
      </p:sp>
      <p:sp>
        <p:nvSpPr>
          <p:cNvPr id="13" name="矩形 6">
            <a:extLst>
              <a:ext uri="{FF2B5EF4-FFF2-40B4-BE49-F238E27FC236}">
                <a16:creationId xmlns:a16="http://schemas.microsoft.com/office/drawing/2014/main" id="{BAA5CCA1-28F8-8DBD-E101-75B2B9CBC186}"/>
              </a:ext>
            </a:extLst>
          </p:cNvPr>
          <p:cNvSpPr/>
          <p:nvPr/>
        </p:nvSpPr>
        <p:spPr>
          <a:xfrm>
            <a:off x="3786558" y="5472986"/>
            <a:ext cx="6162647" cy="58477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l"/>
            <a:r>
              <a:rPr lang="en-US" altLang="zh-CN" sz="1600" dirty="0">
                <a:latin typeface="Palatino Linotype" panose="02040502050505030304" pitchFamily="18" charset="0"/>
                <a:ea typeface="Microsoft YaHei UI" panose="020B0503020204020204" pitchFamily="34" charset="-122"/>
                <a:cs typeface="Arial" panose="020B0604020202020204" pitchFamily="34" charset="0"/>
              </a:rPr>
              <a:t>University of Electronic Science and Technology of China, </a:t>
            </a:r>
          </a:p>
          <a:p>
            <a:pPr marL="228600" indent="-228600" algn="l"/>
            <a:r>
              <a:rPr lang="en-US" altLang="zh-CN" sz="1600" dirty="0">
                <a:latin typeface="Palatino Linotype" panose="02040502050505030304" pitchFamily="18" charset="0"/>
                <a:ea typeface="Microsoft YaHei UI" panose="020B0503020204020204" pitchFamily="34" charset="-122"/>
                <a:cs typeface="Arial" panose="020B0604020202020204" pitchFamily="34" charset="0"/>
              </a:rPr>
              <a:t>Chengdu, China , April 1, 2024</a:t>
            </a:r>
          </a:p>
        </p:txBody>
      </p:sp>
      <p:sp>
        <p:nvSpPr>
          <p:cNvPr id="14" name="矩形 6">
            <a:extLst>
              <a:ext uri="{FF2B5EF4-FFF2-40B4-BE49-F238E27FC236}">
                <a16:creationId xmlns:a16="http://schemas.microsoft.com/office/drawing/2014/main" id="{AA900DB5-42F4-3C55-D36A-2DD6179AEBEA}"/>
              </a:ext>
            </a:extLst>
          </p:cNvPr>
          <p:cNvSpPr/>
          <p:nvPr>
            <p:custDataLst>
              <p:tags r:id="rId1"/>
            </p:custDataLst>
          </p:nvPr>
        </p:nvSpPr>
        <p:spPr>
          <a:xfrm>
            <a:off x="3786474" y="4117487"/>
            <a:ext cx="7040880" cy="33718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effectLst/>
                <a:latin typeface="+mn-ea"/>
                <a:cs typeface="Times New Roman" panose="02020603050405020304" pitchFamily="18" charset="0"/>
              </a:rPr>
              <a:t>Lecturer</a:t>
            </a:r>
            <a:r>
              <a:rPr lang="en-US" altLang="zh-CN" sz="1600" b="1" dirty="0">
                <a:effectLst/>
                <a:latin typeface="Palatino Linotype" panose="02040502050505030304" pitchFamily="18" charset="0"/>
                <a:ea typeface="Microsoft YaHei UI" panose="020B0503020204020204" pitchFamily="34" charset="-122"/>
                <a:cs typeface="Arial" panose="020B0604020202020204" pitchFamily="34" charset="0"/>
              </a:rPr>
              <a:t> </a:t>
            </a:r>
            <a:r>
              <a:rPr lang="zh-CN" altLang="en-US" sz="1600" b="1" dirty="0">
                <a:effectLst/>
                <a:latin typeface="Palatino Linotype" panose="02040502050505030304" pitchFamily="18" charset="0"/>
                <a:ea typeface="Microsoft YaHei UI" panose="020B0503020204020204" pitchFamily="34" charset="-122"/>
                <a:cs typeface="Arial" panose="020B0604020202020204" pitchFamily="34" charset="0"/>
              </a:rPr>
              <a:t>：</a:t>
            </a:r>
            <a:r>
              <a:rPr lang="en-US" altLang="zh-CN" sz="1600" b="1" dirty="0">
                <a:effectLst/>
                <a:latin typeface="Palatino Linotype" panose="02040502050505030304" pitchFamily="18" charset="0"/>
                <a:ea typeface="Microsoft YaHei UI" panose="020B0503020204020204" pitchFamily="34" charset="-122"/>
                <a:cs typeface="Arial" panose="020B0604020202020204" pitchFamily="34" charset="0"/>
              </a:rPr>
              <a:t> </a:t>
            </a:r>
            <a:r>
              <a:rPr lang="en-US" altLang="zh-CN" sz="1600" b="1" dirty="0">
                <a:effectLst/>
                <a:latin typeface="+mn-ea"/>
                <a:cs typeface="Arial" panose="020B0604020202020204" pitchFamily="34" charset="0"/>
              </a:rPr>
              <a:t>Rao </a:t>
            </a:r>
            <a:r>
              <a:rPr lang="en-US" altLang="zh-CN" sz="1600" b="1" dirty="0" err="1">
                <a:effectLst/>
                <a:latin typeface="+mn-ea"/>
                <a:cs typeface="Arial" panose="020B0604020202020204" pitchFamily="34" charset="0"/>
              </a:rPr>
              <a:t>Yunbo</a:t>
            </a:r>
            <a:endParaRPr lang="zh-CN" altLang="en-US" sz="1600" b="1" dirty="0">
              <a:effectLst/>
              <a:latin typeface="+mn-ea"/>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8909" y="64713"/>
            <a:ext cx="10816035" cy="548640"/>
          </a:xfrm>
        </p:spPr>
        <p:txBody>
          <a:bodyPr/>
          <a:lstStyle/>
          <a:p>
            <a:r>
              <a:rPr lang="en-US" altLang="zh-CN" dirty="0"/>
              <a:t>Exercise 2: Using NLTK for tokenization</a:t>
            </a:r>
            <a:endParaRPr lang="zh-CN" altLang="en-US" dirty="0"/>
          </a:p>
        </p:txBody>
      </p:sp>
      <p:pic>
        <p:nvPicPr>
          <p:cNvPr id="10" name="图片 9">
            <a:extLst>
              <a:ext uri="{FF2B5EF4-FFF2-40B4-BE49-F238E27FC236}">
                <a16:creationId xmlns:a16="http://schemas.microsoft.com/office/drawing/2014/main" id="{A3C8BFF1-F4E4-24C9-73D0-BC5AEA5FA1F0}"/>
              </a:ext>
            </a:extLst>
          </p:cNvPr>
          <p:cNvPicPr>
            <a:picLocks noChangeAspect="1"/>
          </p:cNvPicPr>
          <p:nvPr/>
        </p:nvPicPr>
        <p:blipFill>
          <a:blip r:embed="rId3"/>
          <a:stretch>
            <a:fillRect/>
          </a:stretch>
        </p:blipFill>
        <p:spPr>
          <a:xfrm>
            <a:off x="0" y="613353"/>
            <a:ext cx="12192000" cy="6290946"/>
          </a:xfrm>
          <a:prstGeom prst="rect">
            <a:avLst/>
          </a:prstGeom>
        </p:spPr>
      </p:pic>
    </p:spTree>
    <p:extLst>
      <p:ext uri="{BB962C8B-B14F-4D97-AF65-F5344CB8AC3E}">
        <p14:creationId xmlns:p14="http://schemas.microsoft.com/office/powerpoint/2010/main" val="330265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238" y="62850"/>
            <a:ext cx="10816035" cy="548640"/>
          </a:xfrm>
        </p:spPr>
        <p:txBody>
          <a:bodyPr/>
          <a:lstStyle/>
          <a:p>
            <a:r>
              <a:rPr lang="en-US" altLang="zh-CN" dirty="0"/>
              <a:t>Natural Language Processing</a:t>
            </a:r>
            <a:endParaRPr lang="zh-CN" altLang="en-US" dirty="0"/>
          </a:p>
        </p:txBody>
      </p:sp>
      <p:sp>
        <p:nvSpPr>
          <p:cNvPr id="5" name="矩形 4">
            <a:extLst>
              <a:ext uri="{FF2B5EF4-FFF2-40B4-BE49-F238E27FC236}">
                <a16:creationId xmlns:a16="http://schemas.microsoft.com/office/drawing/2014/main" id="{D875A1BA-78B6-44D0-AAA7-C9A7C949AD39}"/>
              </a:ext>
            </a:extLst>
          </p:cNvPr>
          <p:cNvSpPr/>
          <p:nvPr>
            <p:custDataLst>
              <p:tags r:id="rId1"/>
            </p:custDataLst>
          </p:nvPr>
        </p:nvSpPr>
        <p:spPr>
          <a:xfrm>
            <a:off x="305238" y="860098"/>
            <a:ext cx="4911741" cy="4635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sz="2000" b="1" dirty="0">
                <a:latin typeface="Times New Roman" panose="02020603050405020304" pitchFamily="18" charset="0"/>
                <a:cs typeface="Times New Roman" panose="02020603050405020304" pitchFamily="18" charset="0"/>
                <a:sym typeface="+mn-ea"/>
              </a:rPr>
              <a:t>The process of text normalization in NLP</a:t>
            </a:r>
            <a:endParaRPr lang="zh-CN" altLang="en-US" sz="2000" b="1" dirty="0">
              <a:latin typeface="Times New Roman" panose="02020603050405020304" pitchFamily="18" charset="0"/>
              <a:cs typeface="Times New Roman" panose="02020603050405020304" pitchFamily="18" charset="0"/>
              <a:sym typeface="+mn-ea"/>
            </a:endParaRPr>
          </a:p>
        </p:txBody>
      </p:sp>
      <p:sp>
        <p:nvSpPr>
          <p:cNvPr id="14" name="文本框 13">
            <a:extLst>
              <a:ext uri="{FF2B5EF4-FFF2-40B4-BE49-F238E27FC236}">
                <a16:creationId xmlns:a16="http://schemas.microsoft.com/office/drawing/2014/main" id="{5F5F7942-D502-489F-9772-A286E91BAC83}"/>
              </a:ext>
            </a:extLst>
          </p:cNvPr>
          <p:cNvSpPr txBox="1"/>
          <p:nvPr/>
        </p:nvSpPr>
        <p:spPr>
          <a:xfrm>
            <a:off x="480946" y="1415320"/>
            <a:ext cx="11362856" cy="4960987"/>
          </a:xfrm>
          <a:prstGeom prst="rect">
            <a:avLst/>
          </a:prstGeom>
          <a:noFill/>
        </p:spPr>
        <p:txBody>
          <a:bodyPr wrap="square" rtlCol="0" anchor="t">
            <a:no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Combining All Content - Building a Text Normalizer:</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Remove special characters (punctuation, accent, and other diacritical marks)</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Remove Spaces </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Word tokenization</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Stemming and Lemmatization</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Delete stop words, sparse terms, and specific words</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Convert text (all letters) to lowercase</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Delete HTML tags</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Expand Abbreviations</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Convert numbers to words or delete numbers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8073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36066" y="2308505"/>
            <a:ext cx="4179351" cy="1569660"/>
            <a:chOff x="2879405" y="2489688"/>
            <a:chExt cx="4179351" cy="1569660"/>
          </a:xfrm>
        </p:grpSpPr>
        <p:sp>
          <p:nvSpPr>
            <p:cNvPr id="4" name="文本框 3"/>
            <p:cNvSpPr txBox="1"/>
            <p:nvPr>
              <p:custDataLst>
                <p:tags r:id="rId1"/>
              </p:custDataLst>
            </p:nvPr>
          </p:nvSpPr>
          <p:spPr>
            <a:xfrm>
              <a:off x="4546786" y="2951352"/>
              <a:ext cx="2511970" cy="646331"/>
            </a:xfrm>
            <a:prstGeom prst="rect">
              <a:avLst/>
            </a:prstGeom>
            <a:noFill/>
          </p:spPr>
          <p:txBody>
            <a:bodyPr wrap="none" rtlCol="0">
              <a:spAutoFit/>
            </a:bodyPr>
            <a:lstStyle/>
            <a:p>
              <a:r>
                <a:rPr kumimoji="1" lang="en-US" altLang="zh-CN" sz="3600" b="1" dirty="0">
                  <a:latin typeface="微软雅黑" panose="020B0503020204020204" pitchFamily="34" charset="-122"/>
                  <a:sym typeface="+mn-ea"/>
                </a:rPr>
                <a:t>NLP Tasks</a:t>
              </a:r>
              <a:endParaRPr kumimoji="1" lang="zh-CN" altLang="en-US" sz="3600" b="1" dirty="0">
                <a:latin typeface="微软雅黑" panose="020B0503020204020204" pitchFamily="34" charset="-122"/>
                <a:sym typeface="+mn-ea"/>
              </a:endParaRPr>
            </a:p>
          </p:txBody>
        </p:sp>
        <p:sp>
          <p:nvSpPr>
            <p:cNvPr id="5" name="矩形 4"/>
            <p:cNvSpPr/>
            <p:nvPr>
              <p:custDataLst>
                <p:tags r:id="rId2"/>
              </p:custDataLst>
            </p:nvPr>
          </p:nvSpPr>
          <p:spPr>
            <a:xfrm>
              <a:off x="2879405" y="2489688"/>
              <a:ext cx="1553631" cy="1569660"/>
            </a:xfrm>
            <a:prstGeom prst="rect">
              <a:avLst/>
            </a:prstGeom>
            <a:noFill/>
          </p:spPr>
          <p:txBody>
            <a:bodyPr wrap="none">
              <a:spAutoFit/>
            </a:bodyPr>
            <a:lstStyle/>
            <a:p>
              <a:pPr algn="ctr"/>
              <a:r>
                <a:rPr kumimoji="1" lang="en-US" altLang="zh-CN" sz="9600" b="1" dirty="0">
                  <a:solidFill>
                    <a:srgbClr val="0646FF"/>
                  </a:solidFill>
                  <a:latin typeface="Arial" panose="020B0604020202020204" pitchFamily="34" charset="0"/>
                  <a:ea typeface="微软雅黑" panose="020B0503020204020204" charset="-122"/>
                  <a:cs typeface="Arial" panose="020B0604020202020204" pitchFamily="34" charset="0"/>
                </a:rPr>
                <a:t>02</a:t>
              </a:r>
            </a:p>
          </p:txBody>
        </p:sp>
      </p:grpSp>
    </p:spTree>
    <p:extLst>
      <p:ext uri="{BB962C8B-B14F-4D97-AF65-F5344CB8AC3E}">
        <p14:creationId xmlns:p14="http://schemas.microsoft.com/office/powerpoint/2010/main" val="171877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238" y="62850"/>
            <a:ext cx="10816035" cy="548640"/>
          </a:xfrm>
        </p:spPr>
        <p:txBody>
          <a:bodyPr/>
          <a:lstStyle/>
          <a:p>
            <a:r>
              <a:rPr lang="en-US" altLang="zh-CN" dirty="0"/>
              <a:t>Natural Language Processing Tasks</a:t>
            </a:r>
            <a:endParaRPr lang="zh-CN" altLang="en-US" dirty="0"/>
          </a:p>
        </p:txBody>
      </p:sp>
      <p:sp>
        <p:nvSpPr>
          <p:cNvPr id="5" name="矩形 4">
            <a:extLst>
              <a:ext uri="{FF2B5EF4-FFF2-40B4-BE49-F238E27FC236}">
                <a16:creationId xmlns:a16="http://schemas.microsoft.com/office/drawing/2014/main" id="{D875A1BA-78B6-44D0-AAA7-C9A7C949AD39}"/>
              </a:ext>
            </a:extLst>
          </p:cNvPr>
          <p:cNvSpPr/>
          <p:nvPr>
            <p:custDataLst>
              <p:tags r:id="rId1"/>
            </p:custDataLst>
          </p:nvPr>
        </p:nvSpPr>
        <p:spPr>
          <a:xfrm>
            <a:off x="122357" y="777613"/>
            <a:ext cx="4597400" cy="4635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b="1" dirty="0">
                <a:sym typeface="+mn-ea"/>
              </a:rPr>
              <a:t>POS Tagging</a:t>
            </a:r>
            <a:r>
              <a:rPr lang="zh-CN" altLang="en-US" b="1" dirty="0">
                <a:sym typeface="+mn-ea"/>
              </a:rPr>
              <a:t>（词性标注）</a:t>
            </a:r>
            <a:endParaRPr lang="en-US" altLang="zh-CN" b="1" dirty="0">
              <a:sym typeface="+mn-ea"/>
            </a:endParaRPr>
          </a:p>
        </p:txBody>
      </p:sp>
      <p:sp>
        <p:nvSpPr>
          <p:cNvPr id="14" name="文本框 13">
            <a:extLst>
              <a:ext uri="{FF2B5EF4-FFF2-40B4-BE49-F238E27FC236}">
                <a16:creationId xmlns:a16="http://schemas.microsoft.com/office/drawing/2014/main" id="{5F5F7942-D502-489F-9772-A286E91BAC83}"/>
              </a:ext>
            </a:extLst>
          </p:cNvPr>
          <p:cNvSpPr txBox="1"/>
          <p:nvPr/>
        </p:nvSpPr>
        <p:spPr>
          <a:xfrm>
            <a:off x="305237" y="1497049"/>
            <a:ext cx="11500482" cy="1359362"/>
          </a:xfrm>
          <a:prstGeom prst="rect">
            <a:avLst/>
          </a:prstGeom>
          <a:noFill/>
        </p:spPr>
        <p:txBody>
          <a:bodyPr wrap="square" rtlCol="0" anchor="t">
            <a:noAutofit/>
          </a:bodyPr>
          <a:lstStyle/>
          <a:p>
            <a:pPr algn="just">
              <a:lnSpc>
                <a:spcPct val="150000"/>
              </a:lnSpc>
            </a:pPr>
            <a:r>
              <a:rPr lang="en-US" altLang="zh-CN" sz="2000" b="1" dirty="0">
                <a:latin typeface="Times New Roman" panose="02020603050405020304" pitchFamily="18" charset="0"/>
                <a:cs typeface="Times New Roman" panose="02020603050405020304" pitchFamily="18" charset="0"/>
              </a:rPr>
              <a:t>Part of speech tagging (POS tagging), </a:t>
            </a:r>
            <a:r>
              <a:rPr lang="en-US" altLang="zh-CN" sz="2000" dirty="0">
                <a:latin typeface="Times New Roman" panose="02020603050405020304" pitchFamily="18" charset="0"/>
                <a:cs typeface="Times New Roman" panose="02020603050405020304" pitchFamily="18" charset="0"/>
              </a:rPr>
              <a:t>also known as grammatical tagging or word category disambiguation, is a text data processing technique in corpus linguistics that marks the part of speech of words in a corpus based on their meaning and context.</a:t>
            </a:r>
            <a:endParaRPr lang="zh-CN" altLang="en-US" sz="20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21D637A0-7DEA-4387-A8DD-1F5F9C392E8C}"/>
              </a:ext>
            </a:extLst>
          </p:cNvPr>
          <p:cNvSpPr txBox="1"/>
          <p:nvPr/>
        </p:nvSpPr>
        <p:spPr>
          <a:xfrm>
            <a:off x="305238" y="3014887"/>
            <a:ext cx="11570387" cy="2617685"/>
          </a:xfrm>
          <a:prstGeom prst="rect">
            <a:avLst/>
          </a:prstGeom>
          <a:noFill/>
        </p:spPr>
        <p:txBody>
          <a:bodyPr wrap="square" rtlCol="0" anchor="t">
            <a:no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In traditional grammar, part of speech (POS) is a class of words with similar grammatical properties. Part of speech explains how a word is used in a sentence. There are eight parts of speech in English: nouns, pronouns, verbs, adjectives, adverbs, prepositions, conjunctions, and interjections.</a:t>
            </a:r>
            <a:endParaRPr lang="zh-CN" altLang="en-US" sz="20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1B9A0886-2FAE-4D1E-A319-EEFF4B12B25D}"/>
              </a:ext>
            </a:extLst>
          </p:cNvPr>
          <p:cNvSpPr txBox="1"/>
          <p:nvPr/>
        </p:nvSpPr>
        <p:spPr>
          <a:xfrm>
            <a:off x="425513" y="4581053"/>
            <a:ext cx="11380206" cy="1295868"/>
          </a:xfrm>
          <a:prstGeom prst="rect">
            <a:avLst/>
          </a:prstGeom>
          <a:noFill/>
        </p:spPr>
        <p:txBody>
          <a:bodyPr wrap="square" rtlCol="0">
            <a:spAutoFit/>
          </a:bodyPr>
          <a:lstStyle/>
          <a:p>
            <a:pPr algn="l">
              <a:lnSpc>
                <a:spcPct val="150000"/>
              </a:lnSpc>
              <a:buFont typeface="Arial" panose="020B0604020202020204" pitchFamily="34" charset="0"/>
              <a:buChar char="•"/>
            </a:pPr>
            <a:r>
              <a:rPr lang="en-US" altLang="zh-CN" b="1" i="0" dirty="0">
                <a:solidFill>
                  <a:srgbClr val="242424"/>
                </a:solidFill>
                <a:effectLst/>
                <a:latin typeface="source-serif-pro"/>
              </a:rPr>
              <a:t>Noun (N)</a:t>
            </a:r>
            <a:r>
              <a:rPr lang="en-US" altLang="zh-CN" b="0" i="0" dirty="0">
                <a:solidFill>
                  <a:srgbClr val="242424"/>
                </a:solidFill>
                <a:effectLst/>
                <a:latin typeface="source-serif-pro"/>
              </a:rPr>
              <a:t> — John, London, Table, Teacher, Pen, City, Happiness, Hope</a:t>
            </a:r>
            <a:endParaRPr lang="zh-CN" altLang="en-US" b="0" i="0" dirty="0">
              <a:solidFill>
                <a:srgbClr val="242424"/>
              </a:solidFill>
              <a:effectLst/>
              <a:latin typeface="source-serif-pro"/>
            </a:endParaRPr>
          </a:p>
          <a:p>
            <a:pPr algn="l">
              <a:lnSpc>
                <a:spcPct val="150000"/>
              </a:lnSpc>
              <a:buFont typeface="Arial" panose="020B0604020202020204" pitchFamily="34" charset="0"/>
              <a:buChar char="•"/>
            </a:pPr>
            <a:r>
              <a:rPr lang="en-US" altLang="zh-CN" b="1" i="0" dirty="0">
                <a:solidFill>
                  <a:srgbClr val="242424"/>
                </a:solidFill>
                <a:effectLst/>
                <a:latin typeface="source-serif-pro"/>
              </a:rPr>
              <a:t>Pronoun(PRO)</a:t>
            </a:r>
            <a:r>
              <a:rPr lang="en-US" altLang="zh-CN" b="0" i="0" dirty="0">
                <a:solidFill>
                  <a:srgbClr val="242424"/>
                </a:solidFill>
                <a:effectLst/>
                <a:latin typeface="source-serif-pro"/>
              </a:rPr>
              <a:t> — I, We, They, You, He, She, It, Me, Us, Them, Him, Her, This, That</a:t>
            </a:r>
            <a:br>
              <a:rPr lang="en-US" altLang="zh-CN" b="0" i="0" dirty="0">
                <a:solidFill>
                  <a:srgbClr val="242424"/>
                </a:solidFill>
                <a:effectLst/>
                <a:latin typeface="source-serif-pro"/>
              </a:rPr>
            </a:br>
            <a:r>
              <a:rPr lang="en-US" altLang="zh-CN" b="1" i="0" dirty="0">
                <a:solidFill>
                  <a:srgbClr val="242424"/>
                </a:solidFill>
                <a:effectLst/>
                <a:latin typeface="source-serif-pro"/>
              </a:rPr>
              <a:t>Verb (V) </a:t>
            </a:r>
            <a:r>
              <a:rPr lang="en-US" altLang="zh-CN" b="0" i="0" dirty="0">
                <a:solidFill>
                  <a:srgbClr val="242424"/>
                </a:solidFill>
                <a:effectLst/>
                <a:latin typeface="source-serif-pro"/>
              </a:rPr>
              <a:t>— Read, Eat, Go, Speak, Run, Play, Live, Have, Like, Are, Is</a:t>
            </a:r>
            <a:endParaRPr lang="zh-CN" altLang="en-US" b="0" i="0" dirty="0">
              <a:solidFill>
                <a:srgbClr val="242424"/>
              </a:solidFill>
              <a:effectLst/>
              <a:latin typeface="source-serif-pro"/>
            </a:endParaRPr>
          </a:p>
        </p:txBody>
      </p:sp>
    </p:spTree>
    <p:extLst>
      <p:ext uri="{BB962C8B-B14F-4D97-AF65-F5344CB8AC3E}">
        <p14:creationId xmlns:p14="http://schemas.microsoft.com/office/powerpoint/2010/main" val="1426318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B9A0886-2FAE-4D1E-A319-EEFF4B12B25D}"/>
              </a:ext>
            </a:extLst>
          </p:cNvPr>
          <p:cNvSpPr txBox="1"/>
          <p:nvPr/>
        </p:nvSpPr>
        <p:spPr>
          <a:xfrm>
            <a:off x="405897" y="1992444"/>
            <a:ext cx="11380206" cy="3788858"/>
          </a:xfrm>
          <a:prstGeom prst="rect">
            <a:avLst/>
          </a:prstGeom>
          <a:noFill/>
        </p:spPr>
        <p:txBody>
          <a:bodyPr wrap="square" rtlCol="0">
            <a:spAutoFit/>
          </a:bodyPr>
          <a:lstStyle/>
          <a:p>
            <a:pPr algn="l">
              <a:lnSpc>
                <a:spcPct val="150000"/>
              </a:lnSpc>
              <a:buFont typeface="Arial" panose="020B0604020202020204" pitchFamily="34" charset="0"/>
              <a:buChar char="•"/>
            </a:pPr>
            <a:r>
              <a:rPr lang="en-US" altLang="zh-CN" b="1" i="0" dirty="0">
                <a:solidFill>
                  <a:srgbClr val="242424"/>
                </a:solidFill>
                <a:effectLst/>
                <a:latin typeface="source-serif-pro"/>
              </a:rPr>
              <a:t>Noun (N)</a:t>
            </a:r>
            <a:r>
              <a:rPr lang="en-US" altLang="zh-CN" b="0" i="0" dirty="0">
                <a:solidFill>
                  <a:srgbClr val="242424"/>
                </a:solidFill>
                <a:effectLst/>
                <a:latin typeface="source-serif-pro"/>
              </a:rPr>
              <a:t> — John, London, Table, Teacher, Pen, City, Happiness, Hope</a:t>
            </a:r>
            <a:endParaRPr lang="zh-CN" altLang="en-US" b="0" i="0" dirty="0">
              <a:solidFill>
                <a:srgbClr val="242424"/>
              </a:solidFill>
              <a:effectLst/>
              <a:latin typeface="source-serif-pro"/>
            </a:endParaRPr>
          </a:p>
          <a:p>
            <a:pPr algn="l">
              <a:lnSpc>
                <a:spcPct val="150000"/>
              </a:lnSpc>
              <a:buFont typeface="Arial" panose="020B0604020202020204" pitchFamily="34" charset="0"/>
              <a:buChar char="•"/>
            </a:pPr>
            <a:r>
              <a:rPr lang="en-US" altLang="zh-CN" b="1" i="0" dirty="0">
                <a:solidFill>
                  <a:srgbClr val="242424"/>
                </a:solidFill>
                <a:effectLst/>
                <a:latin typeface="source-serif-pro"/>
              </a:rPr>
              <a:t>Pronoun(PRO)</a:t>
            </a:r>
            <a:r>
              <a:rPr lang="en-US" altLang="zh-CN" b="0" i="0" dirty="0">
                <a:solidFill>
                  <a:srgbClr val="242424"/>
                </a:solidFill>
                <a:effectLst/>
                <a:latin typeface="source-serif-pro"/>
              </a:rPr>
              <a:t> — I, We, They, You, He, She, It, Me, Us, Them, Him, Her, This, That</a:t>
            </a:r>
            <a:br>
              <a:rPr lang="en-US" altLang="zh-CN" b="0" i="0" dirty="0">
                <a:solidFill>
                  <a:srgbClr val="242424"/>
                </a:solidFill>
                <a:effectLst/>
                <a:latin typeface="source-serif-pro"/>
              </a:rPr>
            </a:br>
            <a:r>
              <a:rPr lang="en-US" altLang="zh-CN" b="1" i="0" dirty="0">
                <a:solidFill>
                  <a:srgbClr val="242424"/>
                </a:solidFill>
                <a:effectLst/>
                <a:latin typeface="source-serif-pro"/>
              </a:rPr>
              <a:t>Verb (V) </a:t>
            </a:r>
            <a:r>
              <a:rPr lang="en-US" altLang="zh-CN" b="0" i="0" dirty="0">
                <a:solidFill>
                  <a:srgbClr val="242424"/>
                </a:solidFill>
                <a:effectLst/>
                <a:latin typeface="source-serif-pro"/>
              </a:rPr>
              <a:t>— Read, Eat, Go, Speak, Run, Play, Live, Have, Like, Are, Is</a:t>
            </a:r>
            <a:endParaRPr lang="zh-CN" altLang="en-US" b="0" i="0" dirty="0">
              <a:solidFill>
                <a:srgbClr val="242424"/>
              </a:solidFill>
              <a:effectLst/>
              <a:latin typeface="source-serif-pro"/>
            </a:endParaRPr>
          </a:p>
          <a:p>
            <a:pPr algn="l">
              <a:lnSpc>
                <a:spcPct val="150000"/>
              </a:lnSpc>
              <a:buFont typeface="Arial" panose="020B0604020202020204" pitchFamily="34" charset="0"/>
              <a:buChar char="•"/>
            </a:pPr>
            <a:r>
              <a:rPr lang="en-US" altLang="zh-CN" b="1" i="0" dirty="0">
                <a:solidFill>
                  <a:srgbClr val="242424"/>
                </a:solidFill>
                <a:effectLst/>
                <a:latin typeface="source-serif-pro"/>
              </a:rPr>
              <a:t>Adverb(ADV)</a:t>
            </a:r>
            <a:r>
              <a:rPr lang="en-US" altLang="zh-CN" b="0" i="0" dirty="0">
                <a:solidFill>
                  <a:srgbClr val="242424"/>
                </a:solidFill>
                <a:effectLst/>
                <a:latin typeface="source-serif-pro"/>
              </a:rPr>
              <a:t> — Slowly, Quietly, Very, Always, Never, Too, Well, Tomorrow</a:t>
            </a:r>
            <a:br>
              <a:rPr lang="en-US" altLang="zh-CN" b="0" i="0" dirty="0">
                <a:solidFill>
                  <a:srgbClr val="242424"/>
                </a:solidFill>
                <a:effectLst/>
                <a:latin typeface="source-serif-pro"/>
              </a:rPr>
            </a:br>
            <a:r>
              <a:rPr lang="en-US" altLang="zh-CN" b="1" i="0" dirty="0">
                <a:solidFill>
                  <a:srgbClr val="242424"/>
                </a:solidFill>
                <a:effectLst/>
                <a:latin typeface="source-serif-pro"/>
              </a:rPr>
              <a:t>Adjective(ADJ)</a:t>
            </a:r>
            <a:r>
              <a:rPr lang="en-US" altLang="zh-CN" b="0" i="0" dirty="0">
                <a:solidFill>
                  <a:srgbClr val="242424"/>
                </a:solidFill>
                <a:effectLst/>
                <a:latin typeface="source-serif-pro"/>
              </a:rPr>
              <a:t> — Big, Happy, Green, Young, Fun, Crazy, Three</a:t>
            </a:r>
            <a:br>
              <a:rPr lang="en-US" altLang="zh-CN" b="0" i="0" dirty="0">
                <a:solidFill>
                  <a:srgbClr val="242424"/>
                </a:solidFill>
                <a:effectLst/>
                <a:latin typeface="source-serif-pro"/>
              </a:rPr>
            </a:br>
            <a:r>
              <a:rPr lang="en-US" altLang="zh-CN" b="1" i="0" dirty="0">
                <a:solidFill>
                  <a:srgbClr val="242424"/>
                </a:solidFill>
                <a:effectLst/>
                <a:latin typeface="source-serif-pro"/>
              </a:rPr>
              <a:t>Preposition (P)</a:t>
            </a:r>
            <a:r>
              <a:rPr lang="en-US" altLang="zh-CN" b="0" i="0" dirty="0">
                <a:solidFill>
                  <a:srgbClr val="242424"/>
                </a:solidFill>
                <a:effectLst/>
                <a:latin typeface="source-serif-pro"/>
              </a:rPr>
              <a:t> — At, On, In, From, With, Near, Between, About, Under</a:t>
            </a:r>
          </a:p>
          <a:p>
            <a:pPr algn="l">
              <a:lnSpc>
                <a:spcPct val="150000"/>
              </a:lnSpc>
              <a:buFont typeface="Arial" panose="020B0604020202020204" pitchFamily="34" charset="0"/>
              <a:buChar char="•"/>
            </a:pPr>
            <a:r>
              <a:rPr lang="en-US" altLang="zh-CN" b="1" i="0" dirty="0">
                <a:solidFill>
                  <a:srgbClr val="242424"/>
                </a:solidFill>
                <a:effectLst/>
                <a:latin typeface="source-serif-pro"/>
              </a:rPr>
              <a:t>Conjunction (CON)</a:t>
            </a:r>
            <a:r>
              <a:rPr lang="en-US" altLang="zh-CN" b="0" i="0" dirty="0">
                <a:solidFill>
                  <a:srgbClr val="242424"/>
                </a:solidFill>
                <a:effectLst/>
                <a:latin typeface="source-serif-pro"/>
              </a:rPr>
              <a:t> — And, </a:t>
            </a:r>
            <a:r>
              <a:rPr lang="en-US" altLang="zh-CN" b="0" i="0" dirty="0" err="1">
                <a:solidFill>
                  <a:srgbClr val="242424"/>
                </a:solidFill>
                <a:effectLst/>
                <a:latin typeface="source-serif-pro"/>
              </a:rPr>
              <a:t>Or,But</a:t>
            </a:r>
            <a:r>
              <a:rPr lang="en-US" altLang="zh-CN" b="0" i="0" dirty="0">
                <a:solidFill>
                  <a:srgbClr val="242424"/>
                </a:solidFill>
                <a:effectLst/>
                <a:latin typeface="source-serif-pro"/>
              </a:rPr>
              <a:t>, Because, So, Yet, Unless, Since, If</a:t>
            </a:r>
            <a:endParaRPr lang="zh-CN" altLang="en-US" b="0" i="0" dirty="0">
              <a:solidFill>
                <a:srgbClr val="242424"/>
              </a:solidFill>
              <a:effectLst/>
              <a:latin typeface="source-serif-pro"/>
            </a:endParaRPr>
          </a:p>
          <a:p>
            <a:pPr algn="l">
              <a:lnSpc>
                <a:spcPct val="150000"/>
              </a:lnSpc>
              <a:buFont typeface="Arial" panose="020B0604020202020204" pitchFamily="34" charset="0"/>
              <a:buChar char="•"/>
            </a:pPr>
            <a:r>
              <a:rPr lang="en-US" altLang="zh-CN" b="1" i="0" dirty="0">
                <a:solidFill>
                  <a:srgbClr val="242424"/>
                </a:solidFill>
                <a:effectLst/>
                <a:latin typeface="source-serif-pro"/>
              </a:rPr>
              <a:t>Interjection (INT)</a:t>
            </a:r>
            <a:r>
              <a:rPr lang="en-US" altLang="zh-CN" b="0" i="0" dirty="0">
                <a:solidFill>
                  <a:srgbClr val="242424"/>
                </a:solidFill>
                <a:effectLst/>
                <a:latin typeface="source-serif-pro"/>
              </a:rPr>
              <a:t> — Ouch! Wow! Great! Help! Oh! Hey! Hi!</a:t>
            </a:r>
            <a:br>
              <a:rPr lang="en-US" altLang="zh-CN" b="0" i="0" dirty="0">
                <a:solidFill>
                  <a:srgbClr val="242424"/>
                </a:solidFill>
                <a:effectLst/>
                <a:latin typeface="source-serif-pro"/>
              </a:rPr>
            </a:br>
            <a:endParaRPr lang="zh-CN" altLang="en-US" b="0" i="0" dirty="0">
              <a:solidFill>
                <a:srgbClr val="242424"/>
              </a:solidFill>
              <a:effectLst/>
              <a:latin typeface="source-serif-pro"/>
            </a:endParaRPr>
          </a:p>
        </p:txBody>
      </p:sp>
      <p:sp>
        <p:nvSpPr>
          <p:cNvPr id="4" name="文本框 3">
            <a:extLst>
              <a:ext uri="{FF2B5EF4-FFF2-40B4-BE49-F238E27FC236}">
                <a16:creationId xmlns:a16="http://schemas.microsoft.com/office/drawing/2014/main" id="{696B40C7-8D63-4C12-A02C-B96709C752B9}"/>
              </a:ext>
            </a:extLst>
          </p:cNvPr>
          <p:cNvSpPr txBox="1"/>
          <p:nvPr/>
        </p:nvSpPr>
        <p:spPr>
          <a:xfrm>
            <a:off x="389694" y="654033"/>
            <a:ext cx="11651577" cy="1421992"/>
          </a:xfrm>
          <a:prstGeom prst="rect">
            <a:avLst/>
          </a:prstGeom>
          <a:noFill/>
        </p:spPr>
        <p:txBody>
          <a:bodyPr wrap="square" rtlCol="0">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The process of classifying words into their parts of speech and labeling them accordingly is called part of speech tagging. Part of speech is also known as part of speech or vocabulary category. The set of tags used for a specific task is called a tag set.</a:t>
            </a:r>
            <a:endParaRPr lang="zh-CN" altLang="en-US" sz="2000" dirty="0">
              <a:latin typeface="Times New Roman" panose="02020603050405020304" pitchFamily="18" charset="0"/>
              <a:cs typeface="Times New Roman" panose="02020603050405020304" pitchFamily="18" charset="0"/>
            </a:endParaRPr>
          </a:p>
        </p:txBody>
      </p:sp>
      <p:sp>
        <p:nvSpPr>
          <p:cNvPr id="8" name="标题 1">
            <a:extLst>
              <a:ext uri="{FF2B5EF4-FFF2-40B4-BE49-F238E27FC236}">
                <a16:creationId xmlns:a16="http://schemas.microsoft.com/office/drawing/2014/main" id="{A6D4C0AD-39F9-810A-151F-68FFA59AF427}"/>
              </a:ext>
            </a:extLst>
          </p:cNvPr>
          <p:cNvSpPr>
            <a:spLocks noGrp="1"/>
          </p:cNvSpPr>
          <p:nvPr>
            <p:ph type="title"/>
          </p:nvPr>
        </p:nvSpPr>
        <p:spPr>
          <a:xfrm>
            <a:off x="305238" y="62850"/>
            <a:ext cx="10816035" cy="548640"/>
          </a:xfrm>
        </p:spPr>
        <p:txBody>
          <a:bodyPr/>
          <a:lstStyle/>
          <a:p>
            <a:r>
              <a:rPr lang="en-US" altLang="zh-CN" dirty="0"/>
              <a:t>Natural Language Processing Tasks</a:t>
            </a:r>
            <a:endParaRPr lang="zh-CN" altLang="en-US" dirty="0"/>
          </a:p>
        </p:txBody>
      </p:sp>
    </p:spTree>
    <p:extLst>
      <p:ext uri="{BB962C8B-B14F-4D97-AF65-F5344CB8AC3E}">
        <p14:creationId xmlns:p14="http://schemas.microsoft.com/office/powerpoint/2010/main" val="943535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875A1BA-78B6-44D0-AAA7-C9A7C949AD39}"/>
              </a:ext>
            </a:extLst>
          </p:cNvPr>
          <p:cNvSpPr/>
          <p:nvPr>
            <p:custDataLst>
              <p:tags r:id="rId1"/>
            </p:custDataLst>
          </p:nvPr>
        </p:nvSpPr>
        <p:spPr>
          <a:xfrm>
            <a:off x="122357" y="777613"/>
            <a:ext cx="4597400" cy="4635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b="1" dirty="0">
                <a:sym typeface="+mn-ea"/>
              </a:rPr>
              <a:t>POS Tagging</a:t>
            </a:r>
            <a:r>
              <a:rPr lang="zh-CN" altLang="en-US" b="1" dirty="0">
                <a:sym typeface="+mn-ea"/>
              </a:rPr>
              <a:t>（词性标注）</a:t>
            </a:r>
            <a:endParaRPr lang="en-US" altLang="zh-CN" b="1" dirty="0">
              <a:sym typeface="+mn-ea"/>
            </a:endParaRPr>
          </a:p>
        </p:txBody>
      </p:sp>
      <p:sp>
        <p:nvSpPr>
          <p:cNvPr id="15" name="文本框 14">
            <a:extLst>
              <a:ext uri="{FF2B5EF4-FFF2-40B4-BE49-F238E27FC236}">
                <a16:creationId xmlns:a16="http://schemas.microsoft.com/office/drawing/2014/main" id="{21D637A0-7DEA-4387-A8DD-1F5F9C392E8C}"/>
              </a:ext>
            </a:extLst>
          </p:cNvPr>
          <p:cNvSpPr txBox="1"/>
          <p:nvPr/>
        </p:nvSpPr>
        <p:spPr>
          <a:xfrm>
            <a:off x="196376" y="1201856"/>
            <a:ext cx="11799247" cy="1357653"/>
          </a:xfrm>
          <a:prstGeom prst="rect">
            <a:avLst/>
          </a:prstGeom>
          <a:noFill/>
        </p:spPr>
        <p:txBody>
          <a:bodyPr wrap="square" rtlCol="0" anchor="t">
            <a:noAutofit/>
          </a:bodyPr>
          <a:lstStyle/>
          <a:p>
            <a:pPr algn="just">
              <a:lnSpc>
                <a:spcPct val="150000"/>
              </a:lnSpc>
            </a:pPr>
            <a:r>
              <a:rPr lang="en-US" altLang="zh-CN" sz="2000" dirty="0">
                <a:latin typeface="Times New Roman" panose="02020603050405020304" pitchFamily="18" charset="0"/>
                <a:cs typeface="Times New Roman" panose="02020603050405020304" pitchFamily="18" charset="0"/>
              </a:rPr>
              <a:t>There are many tools that include POS markers, including NLTK, </a:t>
            </a:r>
            <a:r>
              <a:rPr lang="en-US" altLang="zh-CN" sz="2000" dirty="0" err="1">
                <a:latin typeface="Times New Roman" panose="02020603050405020304" pitchFamily="18" charset="0"/>
                <a:cs typeface="Times New Roman" panose="02020603050405020304" pitchFamily="18" charset="0"/>
              </a:rPr>
              <a:t>TextBlob</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spaCy</a:t>
            </a:r>
            <a:r>
              <a:rPr lang="en-US" altLang="zh-CN" sz="2000" dirty="0">
                <a:latin typeface="Times New Roman" panose="02020603050405020304" pitchFamily="18" charset="0"/>
                <a:cs typeface="Times New Roman" panose="02020603050405020304" pitchFamily="18" charset="0"/>
              </a:rPr>
              <a:t>, Pattern, Stanford University </a:t>
            </a:r>
            <a:r>
              <a:rPr lang="en-US" altLang="zh-CN" sz="2000" dirty="0" err="1">
                <a:latin typeface="Times New Roman" panose="02020603050405020304" pitchFamily="18" charset="0"/>
                <a:cs typeface="Times New Roman" panose="02020603050405020304" pitchFamily="18" charset="0"/>
              </a:rPr>
              <a:t>CoreNLP</a:t>
            </a:r>
            <a:r>
              <a:rPr lang="en-US" altLang="zh-CN" sz="2000" dirty="0">
                <a:latin typeface="Times New Roman" panose="02020603050405020304" pitchFamily="18" charset="0"/>
                <a:cs typeface="Times New Roman" panose="02020603050405020304" pitchFamily="18" charset="0"/>
              </a:rPr>
              <a:t>, Memory Based Shallow Parser (MBSP), Apache </a:t>
            </a:r>
            <a:r>
              <a:rPr lang="en-US" altLang="zh-CN" sz="2000" dirty="0" err="1">
                <a:latin typeface="Times New Roman" panose="02020603050405020304" pitchFamily="18" charset="0"/>
                <a:cs typeface="Times New Roman" panose="02020603050405020304" pitchFamily="18" charset="0"/>
              </a:rPr>
              <a:t>OpenNLP</a:t>
            </a:r>
            <a:r>
              <a:rPr lang="en-US" altLang="zh-CN" sz="2000" dirty="0">
                <a:latin typeface="Times New Roman" panose="02020603050405020304" pitchFamily="18" charset="0"/>
                <a:cs typeface="Times New Roman" panose="02020603050405020304" pitchFamily="18" charset="0"/>
              </a:rPr>
              <a:t>, Apache Lucene, General Text Engineering Architecture (GATE), </a:t>
            </a:r>
            <a:r>
              <a:rPr lang="en-US" altLang="zh-CN" sz="2000" dirty="0" err="1">
                <a:latin typeface="Times New Roman" panose="02020603050405020304" pitchFamily="18" charset="0"/>
                <a:cs typeface="Times New Roman" panose="02020603050405020304" pitchFamily="18" charset="0"/>
              </a:rPr>
              <a:t>FreeLing</a:t>
            </a:r>
            <a:r>
              <a:rPr lang="en-US" altLang="zh-CN" sz="2000" dirty="0">
                <a:latin typeface="Times New Roman" panose="02020603050405020304" pitchFamily="18" charset="0"/>
                <a:cs typeface="Times New Roman" panose="02020603050405020304" pitchFamily="18" charset="0"/>
              </a:rPr>
              <a:t>, Illinois Part of Speech Tagger, and </a:t>
            </a:r>
            <a:r>
              <a:rPr lang="en-US" altLang="zh-CN" sz="2000" dirty="0" err="1">
                <a:latin typeface="Times New Roman" panose="02020603050405020304" pitchFamily="18" charset="0"/>
                <a:cs typeface="Times New Roman" panose="02020603050405020304" pitchFamily="18" charset="0"/>
              </a:rPr>
              <a:t>DKPro</a:t>
            </a:r>
            <a:r>
              <a:rPr lang="en-US" altLang="zh-CN" sz="2000" dirty="0">
                <a:latin typeface="Times New Roman" panose="02020603050405020304" pitchFamily="18" charset="0"/>
                <a:cs typeface="Times New Roman" panose="02020603050405020304" pitchFamily="18" charset="0"/>
              </a:rPr>
              <a:t> Core.</a:t>
            </a:r>
            <a:endParaRPr lang="zh-CN" altLang="en-US" sz="20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1869DC8-D52C-7548-E5F3-16FE4D4593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1356" y="3472820"/>
            <a:ext cx="5244626" cy="2477625"/>
          </a:xfrm>
          <a:prstGeom prst="rect">
            <a:avLst/>
          </a:prstGeom>
        </p:spPr>
      </p:pic>
      <p:sp>
        <p:nvSpPr>
          <p:cNvPr id="7" name="标题 1">
            <a:extLst>
              <a:ext uri="{FF2B5EF4-FFF2-40B4-BE49-F238E27FC236}">
                <a16:creationId xmlns:a16="http://schemas.microsoft.com/office/drawing/2014/main" id="{2B01C823-E8FC-83C0-6AD8-F385D6F5A107}"/>
              </a:ext>
            </a:extLst>
          </p:cNvPr>
          <p:cNvSpPr>
            <a:spLocks noGrp="1"/>
          </p:cNvSpPr>
          <p:nvPr>
            <p:ph type="title"/>
          </p:nvPr>
        </p:nvSpPr>
        <p:spPr>
          <a:xfrm>
            <a:off x="305238" y="62850"/>
            <a:ext cx="10816035" cy="548640"/>
          </a:xfrm>
        </p:spPr>
        <p:txBody>
          <a:bodyPr/>
          <a:lstStyle/>
          <a:p>
            <a:r>
              <a:rPr lang="en-US" altLang="zh-CN" dirty="0"/>
              <a:t>Natural Language Processing</a:t>
            </a:r>
            <a:r>
              <a:rPr lang="zh-CN" altLang="en-US" dirty="0"/>
              <a:t> </a:t>
            </a:r>
            <a:r>
              <a:rPr lang="en-US" altLang="zh-CN" dirty="0"/>
              <a:t>Task</a:t>
            </a:r>
            <a:endParaRPr lang="zh-CN" altLang="en-US" dirty="0"/>
          </a:p>
        </p:txBody>
      </p:sp>
    </p:spTree>
    <p:extLst>
      <p:ext uri="{BB962C8B-B14F-4D97-AF65-F5344CB8AC3E}">
        <p14:creationId xmlns:p14="http://schemas.microsoft.com/office/powerpoint/2010/main" val="3657835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238" y="62850"/>
            <a:ext cx="10816035" cy="548640"/>
          </a:xfrm>
        </p:spPr>
        <p:txBody>
          <a:bodyPr/>
          <a:lstStyle/>
          <a:p>
            <a:r>
              <a:rPr lang="en-US" altLang="zh-CN" dirty="0"/>
              <a:t>Natural Language Processing</a:t>
            </a:r>
            <a:r>
              <a:rPr lang="zh-CN" altLang="en-US" dirty="0"/>
              <a:t> </a:t>
            </a:r>
            <a:r>
              <a:rPr lang="en-US" altLang="zh-CN" dirty="0"/>
              <a:t>Task</a:t>
            </a:r>
            <a:endParaRPr lang="zh-CN" altLang="en-US" dirty="0"/>
          </a:p>
        </p:txBody>
      </p:sp>
      <p:sp>
        <p:nvSpPr>
          <p:cNvPr id="5" name="矩形 4">
            <a:extLst>
              <a:ext uri="{FF2B5EF4-FFF2-40B4-BE49-F238E27FC236}">
                <a16:creationId xmlns:a16="http://schemas.microsoft.com/office/drawing/2014/main" id="{D875A1BA-78B6-44D0-AAA7-C9A7C949AD39}"/>
              </a:ext>
            </a:extLst>
          </p:cNvPr>
          <p:cNvSpPr/>
          <p:nvPr>
            <p:custDataLst>
              <p:tags r:id="rId1"/>
            </p:custDataLst>
          </p:nvPr>
        </p:nvSpPr>
        <p:spPr>
          <a:xfrm>
            <a:off x="198967" y="777613"/>
            <a:ext cx="4597400" cy="4635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b="1" dirty="0">
                <a:sym typeface="+mn-ea"/>
              </a:rPr>
              <a:t>POS Tagging</a:t>
            </a:r>
            <a:r>
              <a:rPr lang="zh-CN" altLang="en-US" b="1" dirty="0">
                <a:sym typeface="+mn-ea"/>
              </a:rPr>
              <a:t>（词性标注）</a:t>
            </a:r>
            <a:endParaRPr lang="en-US" altLang="zh-CN" b="1" dirty="0">
              <a:sym typeface="+mn-ea"/>
            </a:endParaRPr>
          </a:p>
        </p:txBody>
      </p:sp>
      <p:sp>
        <p:nvSpPr>
          <p:cNvPr id="15" name="文本框 14">
            <a:extLst>
              <a:ext uri="{FF2B5EF4-FFF2-40B4-BE49-F238E27FC236}">
                <a16:creationId xmlns:a16="http://schemas.microsoft.com/office/drawing/2014/main" id="{21D637A0-7DEA-4387-A8DD-1F5F9C392E8C}"/>
              </a:ext>
            </a:extLst>
          </p:cNvPr>
          <p:cNvSpPr txBox="1"/>
          <p:nvPr/>
        </p:nvSpPr>
        <p:spPr>
          <a:xfrm>
            <a:off x="251772" y="1241163"/>
            <a:ext cx="11629641" cy="1305267"/>
          </a:xfrm>
          <a:prstGeom prst="rect">
            <a:avLst/>
          </a:prstGeom>
          <a:noFill/>
        </p:spPr>
        <p:txBody>
          <a:bodyPr wrap="square" rtlCol="0" anchor="t">
            <a:noAutofit/>
          </a:bodyPr>
          <a:lstStyle/>
          <a:p>
            <a:pPr algn="just">
              <a:lnSpc>
                <a:spcPct val="150000"/>
              </a:lnSpc>
            </a:pPr>
            <a:r>
              <a:rPr lang="en-US" altLang="zh-CN" sz="2000" dirty="0">
                <a:latin typeface="Times New Roman" panose="02020603050405020304" pitchFamily="18" charset="0"/>
                <a:cs typeface="Times New Roman" panose="02020603050405020304" pitchFamily="18" charset="0"/>
              </a:rPr>
              <a:t>The universal label set of NLTK includes 12 label categories: verbs, nouns, pronouns, adjectives, conjunctions, adjectives, conjunctions, qualifiers, cardinals, particles, other/loanwords, punctuation marks. This dataset has 3914 marked sentences and 12408 vocabulary words.</a:t>
            </a:r>
            <a:endParaRPr lang="zh-CN" altLang="en-US" sz="20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AE5BE75C-CABE-4CBE-8A3A-ED77D2490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6367" y="2546430"/>
            <a:ext cx="7143861" cy="4311570"/>
          </a:xfrm>
          <a:prstGeom prst="rect">
            <a:avLst/>
          </a:prstGeom>
        </p:spPr>
      </p:pic>
    </p:spTree>
    <p:extLst>
      <p:ext uri="{BB962C8B-B14F-4D97-AF65-F5344CB8AC3E}">
        <p14:creationId xmlns:p14="http://schemas.microsoft.com/office/powerpoint/2010/main" val="768015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875A1BA-78B6-44D0-AAA7-C9A7C949AD39}"/>
              </a:ext>
            </a:extLst>
          </p:cNvPr>
          <p:cNvSpPr/>
          <p:nvPr>
            <p:custDataLst>
              <p:tags r:id="rId1"/>
            </p:custDataLst>
          </p:nvPr>
        </p:nvSpPr>
        <p:spPr>
          <a:xfrm>
            <a:off x="122357" y="777613"/>
            <a:ext cx="4597400" cy="4635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b="1" dirty="0">
                <a:sym typeface="+mn-ea"/>
              </a:rPr>
              <a:t>POS Tagging</a:t>
            </a:r>
            <a:r>
              <a:rPr lang="zh-CN" altLang="en-US" b="1" dirty="0">
                <a:sym typeface="+mn-ea"/>
              </a:rPr>
              <a:t>（词性标注）</a:t>
            </a:r>
            <a:endParaRPr lang="en-US" altLang="zh-CN" b="1" dirty="0">
              <a:sym typeface="+mn-ea"/>
            </a:endParaRPr>
          </a:p>
        </p:txBody>
      </p:sp>
      <p:sp>
        <p:nvSpPr>
          <p:cNvPr id="15" name="文本框 14">
            <a:extLst>
              <a:ext uri="{FF2B5EF4-FFF2-40B4-BE49-F238E27FC236}">
                <a16:creationId xmlns:a16="http://schemas.microsoft.com/office/drawing/2014/main" id="{21D637A0-7DEA-4387-A8DD-1F5F9C392E8C}"/>
              </a:ext>
            </a:extLst>
          </p:cNvPr>
          <p:cNvSpPr txBox="1"/>
          <p:nvPr/>
        </p:nvSpPr>
        <p:spPr>
          <a:xfrm>
            <a:off x="5465942" y="865700"/>
            <a:ext cx="4696630" cy="657459"/>
          </a:xfrm>
          <a:prstGeom prst="rect">
            <a:avLst/>
          </a:prstGeom>
          <a:noFill/>
        </p:spPr>
        <p:txBody>
          <a:bodyPr wrap="square" rtlCol="0" anchor="t">
            <a:no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How to create new </a:t>
            </a:r>
            <a:r>
              <a:rPr lang="en-US" altLang="zh-CN" sz="2000" dirty="0" err="1">
                <a:latin typeface="Times New Roman" panose="02020603050405020304" pitchFamily="18" charset="0"/>
                <a:cs typeface="Times New Roman" panose="02020603050405020304" pitchFamily="18" charset="0"/>
              </a:rPr>
              <a:t>Jupyter</a:t>
            </a:r>
            <a:r>
              <a:rPr lang="en-US" altLang="zh-CN" sz="2000" dirty="0">
                <a:latin typeface="Times New Roman" panose="02020603050405020304" pitchFamily="18" charset="0"/>
                <a:cs typeface="Times New Roman" panose="02020603050405020304" pitchFamily="18" charset="0"/>
              </a:rPr>
              <a:t> file</a:t>
            </a:r>
            <a:endParaRPr lang="zh-CN" altLang="en-US" sz="20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F4211D35-3402-7CBC-399D-3490E7C467EE}"/>
              </a:ext>
            </a:extLst>
          </p:cNvPr>
          <p:cNvPicPr>
            <a:picLocks noChangeAspect="1"/>
          </p:cNvPicPr>
          <p:nvPr/>
        </p:nvPicPr>
        <p:blipFill>
          <a:blip r:embed="rId4"/>
          <a:stretch>
            <a:fillRect/>
          </a:stretch>
        </p:blipFill>
        <p:spPr>
          <a:xfrm>
            <a:off x="1076387" y="1523159"/>
            <a:ext cx="9876430" cy="4721383"/>
          </a:xfrm>
          <a:prstGeom prst="rect">
            <a:avLst/>
          </a:prstGeom>
        </p:spPr>
      </p:pic>
      <p:sp>
        <p:nvSpPr>
          <p:cNvPr id="7" name="标题 1">
            <a:extLst>
              <a:ext uri="{FF2B5EF4-FFF2-40B4-BE49-F238E27FC236}">
                <a16:creationId xmlns:a16="http://schemas.microsoft.com/office/drawing/2014/main" id="{BA79C340-E606-0AB9-713B-881389711F96}"/>
              </a:ext>
            </a:extLst>
          </p:cNvPr>
          <p:cNvSpPr>
            <a:spLocks noGrp="1"/>
          </p:cNvSpPr>
          <p:nvPr>
            <p:ph type="title"/>
          </p:nvPr>
        </p:nvSpPr>
        <p:spPr>
          <a:xfrm>
            <a:off x="305238" y="62850"/>
            <a:ext cx="10816035" cy="548640"/>
          </a:xfrm>
        </p:spPr>
        <p:txBody>
          <a:bodyPr/>
          <a:lstStyle/>
          <a:p>
            <a:r>
              <a:rPr lang="en-US" altLang="zh-CN" dirty="0"/>
              <a:t>Natural Language Processing</a:t>
            </a:r>
            <a:r>
              <a:rPr lang="zh-CN" altLang="en-US" dirty="0"/>
              <a:t> </a:t>
            </a:r>
            <a:r>
              <a:rPr lang="en-US" altLang="zh-CN" dirty="0"/>
              <a:t>Task</a:t>
            </a:r>
            <a:endParaRPr lang="zh-CN" altLang="en-US" dirty="0"/>
          </a:p>
        </p:txBody>
      </p:sp>
    </p:spTree>
    <p:extLst>
      <p:ext uri="{BB962C8B-B14F-4D97-AF65-F5344CB8AC3E}">
        <p14:creationId xmlns:p14="http://schemas.microsoft.com/office/powerpoint/2010/main" val="2514075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875A1BA-78B6-44D0-AAA7-C9A7C949AD39}"/>
              </a:ext>
            </a:extLst>
          </p:cNvPr>
          <p:cNvSpPr/>
          <p:nvPr>
            <p:custDataLst>
              <p:tags r:id="rId1"/>
            </p:custDataLst>
          </p:nvPr>
        </p:nvSpPr>
        <p:spPr>
          <a:xfrm>
            <a:off x="122357" y="777613"/>
            <a:ext cx="4597400" cy="4635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b="1" dirty="0">
                <a:sym typeface="+mn-ea"/>
              </a:rPr>
              <a:t>POS Tagging</a:t>
            </a:r>
            <a:r>
              <a:rPr lang="zh-CN" altLang="en-US" b="1" dirty="0">
                <a:sym typeface="+mn-ea"/>
              </a:rPr>
              <a:t>（词性标注）</a:t>
            </a:r>
            <a:endParaRPr lang="en-US" altLang="zh-CN" b="1" dirty="0">
              <a:sym typeface="+mn-ea"/>
            </a:endParaRPr>
          </a:p>
        </p:txBody>
      </p:sp>
      <p:sp>
        <p:nvSpPr>
          <p:cNvPr id="15" name="文本框 14">
            <a:extLst>
              <a:ext uri="{FF2B5EF4-FFF2-40B4-BE49-F238E27FC236}">
                <a16:creationId xmlns:a16="http://schemas.microsoft.com/office/drawing/2014/main" id="{21D637A0-7DEA-4387-A8DD-1F5F9C392E8C}"/>
              </a:ext>
            </a:extLst>
          </p:cNvPr>
          <p:cNvSpPr txBox="1"/>
          <p:nvPr/>
        </p:nvSpPr>
        <p:spPr>
          <a:xfrm>
            <a:off x="5500664" y="777613"/>
            <a:ext cx="3799593" cy="657459"/>
          </a:xfrm>
          <a:prstGeom prst="rect">
            <a:avLst/>
          </a:prstGeom>
          <a:noFill/>
        </p:spPr>
        <p:txBody>
          <a:bodyPr wrap="square" rtlCol="0" anchor="t">
            <a:noAutofit/>
          </a:bodyPr>
          <a:lstStyle/>
          <a:p>
            <a:pPr>
              <a:lnSpc>
                <a:spcPct val="150000"/>
              </a:lnSpc>
            </a:pPr>
            <a:r>
              <a:rPr lang="en-US" altLang="zh-CN" b="1" dirty="0"/>
              <a:t>Example: Using NLTK for POS tagging</a:t>
            </a:r>
            <a:endParaRPr lang="zh-CN" altLang="en-US" b="1" dirty="0"/>
          </a:p>
        </p:txBody>
      </p:sp>
      <p:pic>
        <p:nvPicPr>
          <p:cNvPr id="8" name="图片 7">
            <a:extLst>
              <a:ext uri="{FF2B5EF4-FFF2-40B4-BE49-F238E27FC236}">
                <a16:creationId xmlns:a16="http://schemas.microsoft.com/office/drawing/2014/main" id="{A366D374-359F-C9D5-2EF9-798118DB9157}"/>
              </a:ext>
            </a:extLst>
          </p:cNvPr>
          <p:cNvPicPr>
            <a:picLocks noChangeAspect="1"/>
          </p:cNvPicPr>
          <p:nvPr/>
        </p:nvPicPr>
        <p:blipFill>
          <a:blip r:embed="rId4"/>
          <a:stretch>
            <a:fillRect/>
          </a:stretch>
        </p:blipFill>
        <p:spPr>
          <a:xfrm>
            <a:off x="122357" y="1407286"/>
            <a:ext cx="12141843" cy="5126623"/>
          </a:xfrm>
          <a:prstGeom prst="rect">
            <a:avLst/>
          </a:prstGeom>
        </p:spPr>
      </p:pic>
      <p:sp>
        <p:nvSpPr>
          <p:cNvPr id="12" name="标题 1">
            <a:extLst>
              <a:ext uri="{FF2B5EF4-FFF2-40B4-BE49-F238E27FC236}">
                <a16:creationId xmlns:a16="http://schemas.microsoft.com/office/drawing/2014/main" id="{1D7BF717-4310-19DB-2B6F-5E4B4C8245DF}"/>
              </a:ext>
            </a:extLst>
          </p:cNvPr>
          <p:cNvSpPr>
            <a:spLocks noGrp="1"/>
          </p:cNvSpPr>
          <p:nvPr>
            <p:ph type="title"/>
          </p:nvPr>
        </p:nvSpPr>
        <p:spPr>
          <a:xfrm>
            <a:off x="305238" y="62850"/>
            <a:ext cx="10816035" cy="548640"/>
          </a:xfrm>
        </p:spPr>
        <p:txBody>
          <a:bodyPr/>
          <a:lstStyle/>
          <a:p>
            <a:r>
              <a:rPr lang="en-US" altLang="zh-CN" dirty="0"/>
              <a:t>Natural Language Processing</a:t>
            </a:r>
            <a:r>
              <a:rPr lang="zh-CN" altLang="en-US" dirty="0"/>
              <a:t> </a:t>
            </a:r>
            <a:r>
              <a:rPr lang="en-US" altLang="zh-CN" dirty="0"/>
              <a:t>Task</a:t>
            </a:r>
            <a:endParaRPr lang="zh-CN" altLang="en-US" dirty="0"/>
          </a:p>
        </p:txBody>
      </p:sp>
    </p:spTree>
    <p:extLst>
      <p:ext uri="{BB962C8B-B14F-4D97-AF65-F5344CB8AC3E}">
        <p14:creationId xmlns:p14="http://schemas.microsoft.com/office/powerpoint/2010/main" val="2188553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875A1BA-78B6-44D0-AAA7-C9A7C949AD39}"/>
              </a:ext>
            </a:extLst>
          </p:cNvPr>
          <p:cNvSpPr/>
          <p:nvPr>
            <p:custDataLst>
              <p:tags r:id="rId1"/>
            </p:custDataLst>
          </p:nvPr>
        </p:nvSpPr>
        <p:spPr>
          <a:xfrm>
            <a:off x="122357" y="777613"/>
            <a:ext cx="4597400" cy="4635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b="1" dirty="0">
                <a:sym typeface="+mn-ea"/>
              </a:rPr>
              <a:t>POS Tagging</a:t>
            </a:r>
            <a:r>
              <a:rPr lang="zh-CN" altLang="en-US" b="1" dirty="0">
                <a:sym typeface="+mn-ea"/>
              </a:rPr>
              <a:t>（词性标注）</a:t>
            </a:r>
            <a:endParaRPr lang="en-US" altLang="zh-CN" b="1" dirty="0">
              <a:sym typeface="+mn-ea"/>
            </a:endParaRPr>
          </a:p>
        </p:txBody>
      </p:sp>
      <p:sp>
        <p:nvSpPr>
          <p:cNvPr id="15" name="文本框 14">
            <a:extLst>
              <a:ext uri="{FF2B5EF4-FFF2-40B4-BE49-F238E27FC236}">
                <a16:creationId xmlns:a16="http://schemas.microsoft.com/office/drawing/2014/main" id="{21D637A0-7DEA-4387-A8DD-1F5F9C392E8C}"/>
              </a:ext>
            </a:extLst>
          </p:cNvPr>
          <p:cNvSpPr txBox="1"/>
          <p:nvPr/>
        </p:nvSpPr>
        <p:spPr>
          <a:xfrm>
            <a:off x="5075324" y="777613"/>
            <a:ext cx="4427491" cy="657459"/>
          </a:xfrm>
          <a:prstGeom prst="rect">
            <a:avLst/>
          </a:prstGeom>
          <a:noFill/>
        </p:spPr>
        <p:txBody>
          <a:bodyPr wrap="square" rtlCol="0" anchor="t">
            <a:noAutofit/>
          </a:bodyPr>
          <a:lstStyle/>
          <a:p>
            <a:pPr>
              <a:lnSpc>
                <a:spcPct val="150000"/>
              </a:lnSpc>
            </a:pPr>
            <a:r>
              <a:rPr lang="en-US" altLang="zh-CN" b="1" dirty="0"/>
              <a:t>Example</a:t>
            </a:r>
            <a:r>
              <a:rPr lang="zh-CN" altLang="en-US" b="1" dirty="0"/>
              <a:t>： </a:t>
            </a:r>
            <a:r>
              <a:rPr lang="en-US" altLang="zh-CN" b="1" dirty="0"/>
              <a:t>using </a:t>
            </a:r>
            <a:r>
              <a:rPr lang="en-US" altLang="zh-CN" b="1" dirty="0" err="1"/>
              <a:t>TextBlob</a:t>
            </a:r>
            <a:r>
              <a:rPr lang="zh-CN" altLang="en-US" b="1" dirty="0"/>
              <a:t> </a:t>
            </a:r>
            <a:r>
              <a:rPr lang="en-US" altLang="zh-CN" b="1" dirty="0"/>
              <a:t>for</a:t>
            </a:r>
            <a:r>
              <a:rPr lang="zh-CN" altLang="en-US" b="1" dirty="0"/>
              <a:t> </a:t>
            </a:r>
            <a:r>
              <a:rPr lang="en-US" altLang="zh-CN" b="1" dirty="0"/>
              <a:t>POS tagging</a:t>
            </a:r>
            <a:endParaRPr lang="zh-CN" altLang="en-US" b="1" dirty="0"/>
          </a:p>
        </p:txBody>
      </p:sp>
      <p:pic>
        <p:nvPicPr>
          <p:cNvPr id="7" name="图片 6">
            <a:extLst>
              <a:ext uri="{FF2B5EF4-FFF2-40B4-BE49-F238E27FC236}">
                <a16:creationId xmlns:a16="http://schemas.microsoft.com/office/drawing/2014/main" id="{4C4D05E3-752B-4C85-A610-855CCDACE8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033" y="1542174"/>
            <a:ext cx="9620443" cy="3689710"/>
          </a:xfrm>
          <a:prstGeom prst="rect">
            <a:avLst/>
          </a:prstGeom>
        </p:spPr>
      </p:pic>
      <p:sp>
        <p:nvSpPr>
          <p:cNvPr id="6" name="标题 1">
            <a:extLst>
              <a:ext uri="{FF2B5EF4-FFF2-40B4-BE49-F238E27FC236}">
                <a16:creationId xmlns:a16="http://schemas.microsoft.com/office/drawing/2014/main" id="{7A780E24-9F5D-E24F-8053-BFB83D3C90C4}"/>
              </a:ext>
            </a:extLst>
          </p:cNvPr>
          <p:cNvSpPr>
            <a:spLocks noGrp="1"/>
          </p:cNvSpPr>
          <p:nvPr>
            <p:ph type="title"/>
          </p:nvPr>
        </p:nvSpPr>
        <p:spPr>
          <a:xfrm>
            <a:off x="305238" y="62850"/>
            <a:ext cx="10816035" cy="548640"/>
          </a:xfrm>
        </p:spPr>
        <p:txBody>
          <a:bodyPr/>
          <a:lstStyle/>
          <a:p>
            <a:r>
              <a:rPr lang="en-US" altLang="zh-CN" dirty="0"/>
              <a:t>Natural Language Processing</a:t>
            </a:r>
            <a:r>
              <a:rPr lang="zh-CN" altLang="en-US" dirty="0"/>
              <a:t> </a:t>
            </a:r>
            <a:r>
              <a:rPr lang="en-US" altLang="zh-CN" dirty="0"/>
              <a:t>Task</a:t>
            </a:r>
            <a:endParaRPr lang="zh-CN" altLang="en-US" dirty="0"/>
          </a:p>
        </p:txBody>
      </p:sp>
    </p:spTree>
    <p:extLst>
      <p:ext uri="{BB962C8B-B14F-4D97-AF65-F5344CB8AC3E}">
        <p14:creationId xmlns:p14="http://schemas.microsoft.com/office/powerpoint/2010/main" val="3877812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69617" y="2289380"/>
            <a:ext cx="10616642" cy="906915"/>
          </a:xfrm>
          <a:prstGeom prst="rect">
            <a:avLst/>
          </a:prstGeom>
          <a:noFill/>
        </p:spPr>
        <p:txBody>
          <a:bodyPr wrap="square" lIns="91440" tIns="45720" rIns="91440" bIns="45720">
            <a:spAutoFit/>
          </a:bodyPr>
          <a:lstStyle/>
          <a:p>
            <a:pPr algn="ctr">
              <a:lnSpc>
                <a:spcPct val="150000"/>
              </a:lnSpc>
            </a:pPr>
            <a:r>
              <a:rPr lang="en-US" altLang="zh-CN" sz="4000" b="1" dirty="0">
                <a:ln w="0"/>
                <a:effectLst>
                  <a:outerShdw blurRad="38100" dist="38100" dir="2700000" algn="tl">
                    <a:srgbClr val="000000">
                      <a:alpha val="43137"/>
                    </a:srgbClr>
                  </a:outerShdw>
                </a:effectLst>
                <a:latin typeface="微软雅黑" panose="020B0503020204020204" charset="-122"/>
                <a:ea typeface="微软雅黑" panose="020B0503020204020204" charset="-122"/>
              </a:rPr>
              <a:t>Chapter 7 Natural Language Processing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237" y="688655"/>
            <a:ext cx="2177532" cy="548640"/>
          </a:xfrm>
        </p:spPr>
        <p:txBody>
          <a:bodyPr>
            <a:normAutofit/>
          </a:bodyPr>
          <a:lstStyle/>
          <a:p>
            <a:r>
              <a:rPr lang="en-US" altLang="zh-CN" dirty="0">
                <a:solidFill>
                  <a:schemeClr val="tx1"/>
                </a:solidFill>
                <a:latin typeface="Times New Roman" panose="02020603050405020304" pitchFamily="18" charset="0"/>
                <a:cs typeface="Times New Roman" panose="02020603050405020304" pitchFamily="18" charset="0"/>
              </a:rPr>
              <a:t>Using spacy</a:t>
            </a:r>
            <a:endParaRPr lang="zh-CN" altLang="en-US" dirty="0">
              <a:solidFill>
                <a:schemeClr val="tx1"/>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6E117DDC-309F-4C54-3631-B167ED907B89}"/>
              </a:ext>
            </a:extLst>
          </p:cNvPr>
          <p:cNvPicPr>
            <a:picLocks noChangeAspect="1"/>
          </p:cNvPicPr>
          <p:nvPr/>
        </p:nvPicPr>
        <p:blipFill>
          <a:blip r:embed="rId3"/>
          <a:stretch>
            <a:fillRect/>
          </a:stretch>
        </p:blipFill>
        <p:spPr>
          <a:xfrm>
            <a:off x="1524696" y="642356"/>
            <a:ext cx="10606268" cy="5847939"/>
          </a:xfrm>
          <a:prstGeom prst="rect">
            <a:avLst/>
          </a:prstGeom>
        </p:spPr>
      </p:pic>
      <p:sp>
        <p:nvSpPr>
          <p:cNvPr id="5" name="标题 1">
            <a:extLst>
              <a:ext uri="{FF2B5EF4-FFF2-40B4-BE49-F238E27FC236}">
                <a16:creationId xmlns:a16="http://schemas.microsoft.com/office/drawing/2014/main" id="{0D7AA848-265D-A87C-7165-D48890969900}"/>
              </a:ext>
            </a:extLst>
          </p:cNvPr>
          <p:cNvSpPr txBox="1">
            <a:spLocks/>
          </p:cNvSpPr>
          <p:nvPr/>
        </p:nvSpPr>
        <p:spPr>
          <a:xfrm>
            <a:off x="353467" y="93716"/>
            <a:ext cx="10816035" cy="5486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chemeClr val="bg1"/>
                </a:solidFill>
                <a:latin typeface="Palatino Linotype" panose="02040502050505030304" pitchFamily="18" charset="0"/>
                <a:ea typeface="+mj-ea"/>
                <a:cs typeface="Arial" panose="020B0604020202020204" pitchFamily="34" charset="0"/>
              </a:defRPr>
            </a:lvl1pPr>
          </a:lstStyle>
          <a:p>
            <a:r>
              <a:rPr lang="en-US" altLang="zh-CN" dirty="0"/>
              <a:t>Natural Language Processing</a:t>
            </a:r>
            <a:r>
              <a:rPr lang="zh-CN" altLang="en-US" dirty="0"/>
              <a:t> </a:t>
            </a:r>
            <a:r>
              <a:rPr lang="en-US" altLang="zh-CN" dirty="0"/>
              <a:t>Task</a:t>
            </a:r>
            <a:endParaRPr lang="zh-CN" altLang="en-US" dirty="0"/>
          </a:p>
        </p:txBody>
      </p:sp>
    </p:spTree>
    <p:extLst>
      <p:ext uri="{BB962C8B-B14F-4D97-AF65-F5344CB8AC3E}">
        <p14:creationId xmlns:p14="http://schemas.microsoft.com/office/powerpoint/2010/main" val="164708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875A1BA-78B6-44D0-AAA7-C9A7C949AD39}"/>
              </a:ext>
            </a:extLst>
          </p:cNvPr>
          <p:cNvSpPr/>
          <p:nvPr>
            <p:custDataLst>
              <p:tags r:id="rId1"/>
            </p:custDataLst>
          </p:nvPr>
        </p:nvSpPr>
        <p:spPr>
          <a:xfrm>
            <a:off x="122357" y="777613"/>
            <a:ext cx="4597400" cy="4635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b="1" dirty="0">
                <a:sym typeface="+mn-ea"/>
              </a:rPr>
              <a:t>Chunking (</a:t>
            </a:r>
            <a:r>
              <a:rPr lang="zh-CN" altLang="en-US" b="1" dirty="0">
                <a:sym typeface="+mn-ea"/>
              </a:rPr>
              <a:t>分块</a:t>
            </a:r>
            <a:r>
              <a:rPr lang="en-US" altLang="zh-CN" b="1" dirty="0">
                <a:sym typeface="+mn-ea"/>
              </a:rPr>
              <a:t>)</a:t>
            </a:r>
          </a:p>
        </p:txBody>
      </p:sp>
      <p:sp>
        <p:nvSpPr>
          <p:cNvPr id="15" name="文本框 14">
            <a:extLst>
              <a:ext uri="{FF2B5EF4-FFF2-40B4-BE49-F238E27FC236}">
                <a16:creationId xmlns:a16="http://schemas.microsoft.com/office/drawing/2014/main" id="{21D637A0-7DEA-4387-A8DD-1F5F9C392E8C}"/>
              </a:ext>
            </a:extLst>
          </p:cNvPr>
          <p:cNvSpPr txBox="1"/>
          <p:nvPr/>
        </p:nvSpPr>
        <p:spPr>
          <a:xfrm>
            <a:off x="196595" y="1535961"/>
            <a:ext cx="11783202" cy="819487"/>
          </a:xfrm>
          <a:prstGeom prst="rect">
            <a:avLst/>
          </a:prstGeom>
          <a:noFill/>
        </p:spPr>
        <p:txBody>
          <a:bodyPr wrap="square" rtlCol="0" anchor="t">
            <a:no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To analyze the structure of a sentence, we need to identify noun phrases (NP) and verb phrases (VP), which are called chunking. As shown below:</a:t>
            </a:r>
            <a:endParaRPr lang="zh-CN" altLang="en-US" sz="20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2C03F74-48F6-8926-BFBA-3D647F395842}"/>
              </a:ext>
            </a:extLst>
          </p:cNvPr>
          <p:cNvSpPr txBox="1"/>
          <p:nvPr/>
        </p:nvSpPr>
        <p:spPr>
          <a:xfrm>
            <a:off x="1993991" y="3145679"/>
            <a:ext cx="10924678" cy="657459"/>
          </a:xfrm>
          <a:prstGeom prst="rect">
            <a:avLst/>
          </a:prstGeom>
          <a:noFill/>
        </p:spPr>
        <p:txBody>
          <a:bodyPr wrap="square" rtlCol="0" anchor="t">
            <a:noAutofit/>
          </a:bodyPr>
          <a:lstStyle/>
          <a:p>
            <a:pPr>
              <a:lnSpc>
                <a:spcPct val="150000"/>
              </a:lnSpc>
            </a:pPr>
            <a:r>
              <a:rPr lang="en-US" altLang="zh-CN" sz="3600" b="1" dirty="0"/>
              <a:t>[</a:t>
            </a:r>
            <a:r>
              <a:rPr lang="en-US" altLang="zh-CN" sz="2400" b="1" dirty="0">
                <a:solidFill>
                  <a:schemeClr val="accent1">
                    <a:lumMod val="75000"/>
                  </a:schemeClr>
                </a:solidFill>
              </a:rPr>
              <a:t>NP</a:t>
            </a:r>
            <a:r>
              <a:rPr lang="en-US" altLang="zh-CN" sz="3600" b="1" dirty="0">
                <a:solidFill>
                  <a:schemeClr val="accent1">
                    <a:lumMod val="75000"/>
                  </a:schemeClr>
                </a:solidFill>
              </a:rPr>
              <a:t> Mary</a:t>
            </a:r>
            <a:r>
              <a:rPr lang="en-US" altLang="zh-CN" sz="3600" b="1" dirty="0"/>
              <a:t>] [</a:t>
            </a:r>
            <a:r>
              <a:rPr lang="en-US" altLang="zh-CN" sz="2400" b="1" dirty="0">
                <a:solidFill>
                  <a:srgbClr val="FF0000"/>
                </a:solidFill>
              </a:rPr>
              <a:t>VP</a:t>
            </a:r>
            <a:r>
              <a:rPr lang="en-US" altLang="zh-CN" sz="3600" b="1" dirty="0">
                <a:solidFill>
                  <a:srgbClr val="FF0000"/>
                </a:solidFill>
              </a:rPr>
              <a:t> slapped</a:t>
            </a:r>
            <a:r>
              <a:rPr lang="en-US" altLang="zh-CN" sz="3600" b="1" dirty="0"/>
              <a:t>] [</a:t>
            </a:r>
            <a:r>
              <a:rPr lang="en-US" altLang="zh-CN" sz="2400" b="1" dirty="0">
                <a:solidFill>
                  <a:schemeClr val="accent1">
                    <a:lumMod val="75000"/>
                  </a:schemeClr>
                </a:solidFill>
              </a:rPr>
              <a:t>NP</a:t>
            </a:r>
            <a:r>
              <a:rPr lang="en-US" altLang="zh-CN" sz="3600" b="1" dirty="0">
                <a:solidFill>
                  <a:schemeClr val="accent1">
                    <a:lumMod val="75000"/>
                  </a:schemeClr>
                </a:solidFill>
              </a:rPr>
              <a:t> the green witch</a:t>
            </a:r>
            <a:r>
              <a:rPr lang="en-US" altLang="zh-CN" sz="3600" b="1" dirty="0"/>
              <a:t>].</a:t>
            </a:r>
            <a:endParaRPr lang="zh-CN" altLang="en-US" sz="3600" b="1" dirty="0"/>
          </a:p>
        </p:txBody>
      </p:sp>
      <p:sp>
        <p:nvSpPr>
          <p:cNvPr id="7" name="标题 1">
            <a:extLst>
              <a:ext uri="{FF2B5EF4-FFF2-40B4-BE49-F238E27FC236}">
                <a16:creationId xmlns:a16="http://schemas.microsoft.com/office/drawing/2014/main" id="{BCD04472-1B1B-A3B9-ADC1-E8699C2E6236}"/>
              </a:ext>
            </a:extLst>
          </p:cNvPr>
          <p:cNvSpPr txBox="1">
            <a:spLocks/>
          </p:cNvSpPr>
          <p:nvPr/>
        </p:nvSpPr>
        <p:spPr>
          <a:xfrm>
            <a:off x="353467" y="93716"/>
            <a:ext cx="10816035" cy="5486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chemeClr val="bg1"/>
                </a:solidFill>
                <a:latin typeface="Palatino Linotype" panose="02040502050505030304" pitchFamily="18" charset="0"/>
                <a:ea typeface="+mj-ea"/>
                <a:cs typeface="Arial" panose="020B0604020202020204" pitchFamily="34" charset="0"/>
              </a:defRPr>
            </a:lvl1pPr>
          </a:lstStyle>
          <a:p>
            <a:r>
              <a:rPr lang="en-US" altLang="zh-CN" dirty="0"/>
              <a:t>Natural Language Processing</a:t>
            </a:r>
            <a:r>
              <a:rPr lang="zh-CN" altLang="en-US" dirty="0"/>
              <a:t> </a:t>
            </a:r>
            <a:r>
              <a:rPr lang="en-US" altLang="zh-CN" dirty="0"/>
              <a:t>Task</a:t>
            </a:r>
            <a:endParaRPr lang="zh-CN" altLang="en-US" dirty="0"/>
          </a:p>
        </p:txBody>
      </p:sp>
    </p:spTree>
    <p:extLst>
      <p:ext uri="{BB962C8B-B14F-4D97-AF65-F5344CB8AC3E}">
        <p14:creationId xmlns:p14="http://schemas.microsoft.com/office/powerpoint/2010/main" val="2039875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875A1BA-78B6-44D0-AAA7-C9A7C949AD39}"/>
              </a:ext>
            </a:extLst>
          </p:cNvPr>
          <p:cNvSpPr/>
          <p:nvPr>
            <p:custDataLst>
              <p:tags r:id="rId1"/>
            </p:custDataLst>
          </p:nvPr>
        </p:nvSpPr>
        <p:spPr>
          <a:xfrm>
            <a:off x="122357" y="777613"/>
            <a:ext cx="4597400" cy="4635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b="1" dirty="0">
                <a:sym typeface="+mn-ea"/>
              </a:rPr>
              <a:t>Chunking (</a:t>
            </a:r>
            <a:r>
              <a:rPr lang="zh-CN" altLang="en-US" b="1" dirty="0">
                <a:sym typeface="+mn-ea"/>
              </a:rPr>
              <a:t>分块</a:t>
            </a:r>
            <a:r>
              <a:rPr lang="en-US" altLang="zh-CN" b="1" dirty="0">
                <a:sym typeface="+mn-ea"/>
              </a:rPr>
              <a:t>)</a:t>
            </a:r>
          </a:p>
        </p:txBody>
      </p:sp>
      <p:sp>
        <p:nvSpPr>
          <p:cNvPr id="15" name="文本框 14">
            <a:extLst>
              <a:ext uri="{FF2B5EF4-FFF2-40B4-BE49-F238E27FC236}">
                <a16:creationId xmlns:a16="http://schemas.microsoft.com/office/drawing/2014/main" id="{21D637A0-7DEA-4387-A8DD-1F5F9C392E8C}"/>
              </a:ext>
            </a:extLst>
          </p:cNvPr>
          <p:cNvSpPr txBox="1"/>
          <p:nvPr/>
        </p:nvSpPr>
        <p:spPr>
          <a:xfrm>
            <a:off x="196594" y="1507984"/>
            <a:ext cx="11829501" cy="1505998"/>
          </a:xfrm>
          <a:prstGeom prst="rect">
            <a:avLst/>
          </a:prstGeom>
          <a:noFill/>
        </p:spPr>
        <p:txBody>
          <a:bodyPr wrap="square" rtlCol="0" anchor="t">
            <a:noAutofit/>
          </a:bodyPr>
          <a:lstStyle/>
          <a:p>
            <a:pPr algn="just">
              <a:lnSpc>
                <a:spcPct val="150000"/>
              </a:lnSpc>
            </a:pPr>
            <a:r>
              <a:rPr lang="en-US" altLang="zh-CN" sz="2000" dirty="0">
                <a:latin typeface="Times New Roman" panose="02020603050405020304" pitchFamily="18" charset="0"/>
                <a:cs typeface="Times New Roman" panose="02020603050405020304" pitchFamily="18" charset="0"/>
              </a:rPr>
              <a:t>The purpose of Chunking is to derive higher-order units composed of grammatical atoms such as nouns, verbs, adjectives, etc. Regular expressions can be written on part of speech markers to approximate chunking. For English and other widely used languages, there exists data and pre trained models.</a:t>
            </a:r>
            <a:endParaRPr lang="zh-CN" altLang="en-US" sz="20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8060316F-0145-470E-811D-9999A53E36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325" y="3133846"/>
            <a:ext cx="10629034" cy="2521424"/>
          </a:xfrm>
          <a:prstGeom prst="rect">
            <a:avLst/>
          </a:prstGeom>
        </p:spPr>
      </p:pic>
      <p:sp>
        <p:nvSpPr>
          <p:cNvPr id="7" name="标题 1">
            <a:extLst>
              <a:ext uri="{FF2B5EF4-FFF2-40B4-BE49-F238E27FC236}">
                <a16:creationId xmlns:a16="http://schemas.microsoft.com/office/drawing/2014/main" id="{4E9D76AE-05D4-5836-0106-536F59D9DCE2}"/>
              </a:ext>
            </a:extLst>
          </p:cNvPr>
          <p:cNvSpPr txBox="1">
            <a:spLocks/>
          </p:cNvSpPr>
          <p:nvPr/>
        </p:nvSpPr>
        <p:spPr>
          <a:xfrm>
            <a:off x="353467" y="93716"/>
            <a:ext cx="10816035" cy="5486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chemeClr val="bg1"/>
                </a:solidFill>
                <a:latin typeface="Palatino Linotype" panose="02040502050505030304" pitchFamily="18" charset="0"/>
                <a:ea typeface="+mj-ea"/>
                <a:cs typeface="Arial" panose="020B0604020202020204" pitchFamily="34" charset="0"/>
              </a:defRPr>
            </a:lvl1pPr>
          </a:lstStyle>
          <a:p>
            <a:r>
              <a:rPr lang="en-US" altLang="zh-CN" dirty="0"/>
              <a:t>Natural Language Processing</a:t>
            </a:r>
            <a:r>
              <a:rPr lang="zh-CN" altLang="en-US" dirty="0"/>
              <a:t> </a:t>
            </a:r>
            <a:r>
              <a:rPr lang="en-US" altLang="zh-CN" dirty="0"/>
              <a:t>Task</a:t>
            </a:r>
            <a:endParaRPr lang="zh-CN" altLang="en-US" dirty="0"/>
          </a:p>
        </p:txBody>
      </p:sp>
    </p:spTree>
    <p:extLst>
      <p:ext uri="{BB962C8B-B14F-4D97-AF65-F5344CB8AC3E}">
        <p14:creationId xmlns:p14="http://schemas.microsoft.com/office/powerpoint/2010/main" val="1919626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875A1BA-78B6-44D0-AAA7-C9A7C949AD39}"/>
              </a:ext>
            </a:extLst>
          </p:cNvPr>
          <p:cNvSpPr/>
          <p:nvPr>
            <p:custDataLst>
              <p:tags r:id="rId1"/>
            </p:custDataLst>
          </p:nvPr>
        </p:nvSpPr>
        <p:spPr>
          <a:xfrm>
            <a:off x="122357" y="777613"/>
            <a:ext cx="4597400" cy="4635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b="1" dirty="0">
                <a:sym typeface="+mn-ea"/>
              </a:rPr>
              <a:t>Chunking (</a:t>
            </a:r>
            <a:r>
              <a:rPr lang="zh-CN" altLang="en-US" b="1" dirty="0">
                <a:sym typeface="+mn-ea"/>
              </a:rPr>
              <a:t>分块</a:t>
            </a:r>
            <a:r>
              <a:rPr lang="en-US" altLang="zh-CN" b="1" dirty="0">
                <a:sym typeface="+mn-ea"/>
              </a:rPr>
              <a:t>)</a:t>
            </a:r>
          </a:p>
        </p:txBody>
      </p:sp>
      <p:sp>
        <p:nvSpPr>
          <p:cNvPr id="15" name="文本框 14">
            <a:extLst>
              <a:ext uri="{FF2B5EF4-FFF2-40B4-BE49-F238E27FC236}">
                <a16:creationId xmlns:a16="http://schemas.microsoft.com/office/drawing/2014/main" id="{21D637A0-7DEA-4387-A8DD-1F5F9C392E8C}"/>
              </a:ext>
            </a:extLst>
          </p:cNvPr>
          <p:cNvSpPr txBox="1"/>
          <p:nvPr/>
        </p:nvSpPr>
        <p:spPr>
          <a:xfrm>
            <a:off x="122356" y="1407286"/>
            <a:ext cx="11864339" cy="1113210"/>
          </a:xfrm>
          <a:prstGeom prst="rect">
            <a:avLst/>
          </a:prstGeom>
          <a:noFill/>
        </p:spPr>
        <p:txBody>
          <a:bodyPr wrap="square" rtlCol="0" anchor="t">
            <a:noAutofit/>
          </a:bodyPr>
          <a:lstStyle/>
          <a:p>
            <a:pPr>
              <a:lnSpc>
                <a:spcPct val="150000"/>
              </a:lnSpc>
            </a:pPr>
            <a:r>
              <a:rPr lang="en-US" altLang="zh-CN" sz="2000" b="1" dirty="0">
                <a:latin typeface="Times New Roman" panose="02020603050405020304" pitchFamily="18" charset="0"/>
                <a:cs typeface="Times New Roman" panose="02020603050405020304" pitchFamily="18" charset="0"/>
              </a:rPr>
              <a:t>Chunking Tools include</a:t>
            </a:r>
            <a:r>
              <a:rPr lang="zh-CN" altLang="en-US" sz="2000" b="1"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NLTK</a:t>
            </a:r>
            <a:r>
              <a:rPr lang="zh-CN" altLang="en-US"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TreeTagger</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chunker</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Apache </a:t>
            </a:r>
            <a:r>
              <a:rPr lang="en-US" altLang="zh-CN" sz="2000" dirty="0" err="1">
                <a:latin typeface="Times New Roman" panose="02020603050405020304" pitchFamily="18" charset="0"/>
                <a:cs typeface="Times New Roman" panose="02020603050405020304" pitchFamily="18" charset="0"/>
              </a:rPr>
              <a:t>OpenNLP</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General Architecture for Text Engineering</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GATE</a:t>
            </a:r>
            <a:r>
              <a:rPr lang="zh-CN" altLang="en-US"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FreeLing</a:t>
            </a:r>
            <a:r>
              <a:rPr lang="zh-CN" altLang="en-US" sz="2000" dirty="0">
                <a:latin typeface="Times New Roman" panose="02020603050405020304" pitchFamily="18" charset="0"/>
                <a:cs typeface="Times New Roman" panose="02020603050405020304" pitchFamily="18" charset="0"/>
              </a:rPr>
              <a:t>。</a:t>
            </a:r>
          </a:p>
        </p:txBody>
      </p:sp>
      <p:sp>
        <p:nvSpPr>
          <p:cNvPr id="8" name="文本框 7">
            <a:extLst>
              <a:ext uri="{FF2B5EF4-FFF2-40B4-BE49-F238E27FC236}">
                <a16:creationId xmlns:a16="http://schemas.microsoft.com/office/drawing/2014/main" id="{A2272A4D-B009-4E1D-8567-251A36107871}"/>
              </a:ext>
            </a:extLst>
          </p:cNvPr>
          <p:cNvSpPr txBox="1"/>
          <p:nvPr/>
        </p:nvSpPr>
        <p:spPr>
          <a:xfrm>
            <a:off x="122357" y="2616195"/>
            <a:ext cx="10924678" cy="657459"/>
          </a:xfrm>
          <a:prstGeom prst="rect">
            <a:avLst/>
          </a:prstGeom>
          <a:noFill/>
        </p:spPr>
        <p:txBody>
          <a:bodyPr wrap="square" rtlCol="0" anchor="t">
            <a:noAutofit/>
          </a:bodyPr>
          <a:lstStyle/>
          <a:p>
            <a:pPr>
              <a:lnSpc>
                <a:spcPct val="150000"/>
              </a:lnSpc>
            </a:pPr>
            <a:r>
              <a:rPr lang="en-US" altLang="zh-CN" b="1" dirty="0"/>
              <a:t>In addition, Space or </a:t>
            </a:r>
            <a:r>
              <a:rPr lang="en-US" altLang="zh-CN" b="1" dirty="0" err="1"/>
              <a:t>TextBlob</a:t>
            </a:r>
            <a:r>
              <a:rPr lang="en-US" altLang="zh-CN" b="1" dirty="0"/>
              <a:t> can output ready-made phrases.</a:t>
            </a:r>
            <a:endParaRPr lang="zh-CN" altLang="en-US" b="1" dirty="0"/>
          </a:p>
        </p:txBody>
      </p:sp>
      <p:sp>
        <p:nvSpPr>
          <p:cNvPr id="3" name="文本框 2">
            <a:extLst>
              <a:ext uri="{FF2B5EF4-FFF2-40B4-BE49-F238E27FC236}">
                <a16:creationId xmlns:a16="http://schemas.microsoft.com/office/drawing/2014/main" id="{753151AF-5435-4072-B9DF-D7AF903A74BD}"/>
              </a:ext>
            </a:extLst>
          </p:cNvPr>
          <p:cNvSpPr txBox="1"/>
          <p:nvPr/>
        </p:nvSpPr>
        <p:spPr>
          <a:xfrm>
            <a:off x="205304" y="3821634"/>
            <a:ext cx="7595857" cy="369332"/>
          </a:xfrm>
          <a:prstGeom prst="rect">
            <a:avLst/>
          </a:prstGeom>
          <a:noFill/>
        </p:spPr>
        <p:txBody>
          <a:bodyPr wrap="square" rtlCol="0">
            <a:spAutoFit/>
          </a:bodyPr>
          <a:lstStyle/>
          <a:p>
            <a:r>
              <a:rPr lang="en-US" altLang="zh-CN" b="1" dirty="0"/>
              <a:t>A set of standard Chunk tags is as follows:</a:t>
            </a:r>
            <a:endParaRPr lang="zh-CN" altLang="en-US" b="1" dirty="0"/>
          </a:p>
        </p:txBody>
      </p:sp>
      <p:sp>
        <p:nvSpPr>
          <p:cNvPr id="7" name="文本框 6">
            <a:extLst>
              <a:ext uri="{FF2B5EF4-FFF2-40B4-BE49-F238E27FC236}">
                <a16:creationId xmlns:a16="http://schemas.microsoft.com/office/drawing/2014/main" id="{187D1221-7240-4E1E-8A36-BAB5A5BC5A60}"/>
              </a:ext>
            </a:extLst>
          </p:cNvPr>
          <p:cNvSpPr txBox="1"/>
          <p:nvPr/>
        </p:nvSpPr>
        <p:spPr>
          <a:xfrm>
            <a:off x="305238" y="4291343"/>
            <a:ext cx="6910374" cy="8790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t>Noun Phrase(NP) </a:t>
            </a:r>
            <a:r>
              <a:rPr lang="zh-CN" altLang="en-US" dirty="0"/>
              <a:t>名词短语（</a:t>
            </a:r>
            <a:r>
              <a:rPr lang="en-US" altLang="zh-CN" dirty="0"/>
              <a:t>NP</a:t>
            </a:r>
            <a:r>
              <a:rPr lang="zh-CN" altLang="en-US" dirty="0"/>
              <a:t>）</a:t>
            </a:r>
          </a:p>
          <a:p>
            <a:pPr marL="285750" indent="-285750">
              <a:lnSpc>
                <a:spcPct val="150000"/>
              </a:lnSpc>
              <a:buFont typeface="Arial" panose="020B0604020202020204" pitchFamily="34" charset="0"/>
              <a:buChar char="•"/>
            </a:pPr>
            <a:r>
              <a:rPr lang="en-US" altLang="zh-CN" dirty="0"/>
              <a:t>Verb Phrase (VP) </a:t>
            </a:r>
            <a:r>
              <a:rPr lang="zh-CN" altLang="en-US" dirty="0"/>
              <a:t>动词短语（</a:t>
            </a:r>
            <a:r>
              <a:rPr lang="en-US" altLang="zh-CN" dirty="0"/>
              <a:t>VP</a:t>
            </a:r>
            <a:r>
              <a:rPr lang="zh-CN" altLang="en-US" dirty="0"/>
              <a:t>）</a:t>
            </a:r>
          </a:p>
        </p:txBody>
      </p:sp>
      <p:pic>
        <p:nvPicPr>
          <p:cNvPr id="10" name="图片 9">
            <a:extLst>
              <a:ext uri="{FF2B5EF4-FFF2-40B4-BE49-F238E27FC236}">
                <a16:creationId xmlns:a16="http://schemas.microsoft.com/office/drawing/2014/main" id="{318F36F4-3B99-4FD8-84B1-F77DA2F14B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3370" y="3183587"/>
            <a:ext cx="7543326" cy="2713812"/>
          </a:xfrm>
          <a:prstGeom prst="rect">
            <a:avLst/>
          </a:prstGeom>
        </p:spPr>
      </p:pic>
      <p:sp>
        <p:nvSpPr>
          <p:cNvPr id="9" name="标题 1">
            <a:extLst>
              <a:ext uri="{FF2B5EF4-FFF2-40B4-BE49-F238E27FC236}">
                <a16:creationId xmlns:a16="http://schemas.microsoft.com/office/drawing/2014/main" id="{61FCDC28-EA09-DC8C-EC60-CBAE2AE9ED4F}"/>
              </a:ext>
            </a:extLst>
          </p:cNvPr>
          <p:cNvSpPr txBox="1">
            <a:spLocks/>
          </p:cNvSpPr>
          <p:nvPr/>
        </p:nvSpPr>
        <p:spPr>
          <a:xfrm>
            <a:off x="353467" y="93716"/>
            <a:ext cx="10816035" cy="5486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chemeClr val="bg1"/>
                </a:solidFill>
                <a:latin typeface="Palatino Linotype" panose="02040502050505030304" pitchFamily="18" charset="0"/>
                <a:ea typeface="+mj-ea"/>
                <a:cs typeface="Arial" panose="020B0604020202020204" pitchFamily="34" charset="0"/>
              </a:defRPr>
            </a:lvl1pPr>
          </a:lstStyle>
          <a:p>
            <a:r>
              <a:rPr lang="en-US" altLang="zh-CN" dirty="0"/>
              <a:t>Natural Language Processing</a:t>
            </a:r>
            <a:r>
              <a:rPr lang="zh-CN" altLang="en-US" dirty="0"/>
              <a:t> </a:t>
            </a:r>
            <a:r>
              <a:rPr lang="en-US" altLang="zh-CN" dirty="0"/>
              <a:t>Task</a:t>
            </a:r>
            <a:endParaRPr lang="zh-CN" altLang="en-US" dirty="0"/>
          </a:p>
        </p:txBody>
      </p:sp>
    </p:spTree>
    <p:extLst>
      <p:ext uri="{BB962C8B-B14F-4D97-AF65-F5344CB8AC3E}">
        <p14:creationId xmlns:p14="http://schemas.microsoft.com/office/powerpoint/2010/main" val="3107527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238" y="62850"/>
            <a:ext cx="10816035" cy="548640"/>
          </a:xfrm>
        </p:spPr>
        <p:txBody>
          <a:bodyPr/>
          <a:lstStyle/>
          <a:p>
            <a:r>
              <a:rPr lang="en-US" altLang="zh-CN" dirty="0"/>
              <a:t>Example</a:t>
            </a:r>
            <a:r>
              <a:rPr lang="zh-CN" altLang="en-US" dirty="0"/>
              <a:t>：</a:t>
            </a:r>
            <a:r>
              <a:rPr lang="en-US" altLang="zh-CN" dirty="0"/>
              <a:t>Chunking</a:t>
            </a:r>
            <a:endParaRPr lang="zh-CN" altLang="en-US" dirty="0"/>
          </a:p>
        </p:txBody>
      </p:sp>
      <p:pic>
        <p:nvPicPr>
          <p:cNvPr id="5" name="图片 4">
            <a:extLst>
              <a:ext uri="{FF2B5EF4-FFF2-40B4-BE49-F238E27FC236}">
                <a16:creationId xmlns:a16="http://schemas.microsoft.com/office/drawing/2014/main" id="{295CAA52-F64D-67E7-D5E3-8B14FCC5DC46}"/>
              </a:ext>
            </a:extLst>
          </p:cNvPr>
          <p:cNvPicPr>
            <a:picLocks noChangeAspect="1"/>
          </p:cNvPicPr>
          <p:nvPr/>
        </p:nvPicPr>
        <p:blipFill>
          <a:blip r:embed="rId3"/>
          <a:stretch>
            <a:fillRect/>
          </a:stretch>
        </p:blipFill>
        <p:spPr>
          <a:xfrm>
            <a:off x="152400" y="677119"/>
            <a:ext cx="11887200" cy="5889658"/>
          </a:xfrm>
          <a:prstGeom prst="rect">
            <a:avLst/>
          </a:prstGeom>
        </p:spPr>
      </p:pic>
    </p:spTree>
    <p:extLst>
      <p:ext uri="{BB962C8B-B14F-4D97-AF65-F5344CB8AC3E}">
        <p14:creationId xmlns:p14="http://schemas.microsoft.com/office/powerpoint/2010/main" val="540396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875A1BA-78B6-44D0-AAA7-C9A7C949AD39}"/>
              </a:ext>
            </a:extLst>
          </p:cNvPr>
          <p:cNvSpPr/>
          <p:nvPr>
            <p:custDataLst>
              <p:tags r:id="rId1"/>
            </p:custDataLst>
          </p:nvPr>
        </p:nvSpPr>
        <p:spPr>
          <a:xfrm>
            <a:off x="122357" y="777613"/>
            <a:ext cx="4597400" cy="4635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b="1" dirty="0">
                <a:sym typeface="+mn-ea"/>
              </a:rPr>
              <a:t>命名实体识别</a:t>
            </a:r>
            <a:r>
              <a:rPr lang="en-US" altLang="zh-CN" b="1" dirty="0">
                <a:sym typeface="+mn-ea"/>
              </a:rPr>
              <a:t>(Named Entity Recognition)</a:t>
            </a:r>
          </a:p>
        </p:txBody>
      </p:sp>
      <p:sp>
        <p:nvSpPr>
          <p:cNvPr id="15" name="文本框 14">
            <a:extLst>
              <a:ext uri="{FF2B5EF4-FFF2-40B4-BE49-F238E27FC236}">
                <a16:creationId xmlns:a16="http://schemas.microsoft.com/office/drawing/2014/main" id="{21D637A0-7DEA-4387-A8DD-1F5F9C392E8C}"/>
              </a:ext>
            </a:extLst>
          </p:cNvPr>
          <p:cNvSpPr txBox="1"/>
          <p:nvPr/>
        </p:nvSpPr>
        <p:spPr>
          <a:xfrm>
            <a:off x="122357" y="1407286"/>
            <a:ext cx="11706970" cy="1422724"/>
          </a:xfrm>
          <a:prstGeom prst="rect">
            <a:avLst/>
          </a:prstGeom>
          <a:noFill/>
        </p:spPr>
        <p:txBody>
          <a:bodyPr wrap="square" rtlCol="0" anchor="t">
            <a:noAutofit/>
          </a:bodyPr>
          <a:lstStyle/>
          <a:p>
            <a:pPr algn="just">
              <a:lnSpc>
                <a:spcPct val="150000"/>
              </a:lnSpc>
            </a:pPr>
            <a:r>
              <a:rPr lang="en-US" altLang="zh-CN" sz="2000" dirty="0">
                <a:latin typeface="Times New Roman" panose="02020603050405020304" pitchFamily="18" charset="0"/>
                <a:cs typeface="Times New Roman" panose="02020603050405020304" pitchFamily="18" charset="0"/>
              </a:rPr>
              <a:t>Named Entity Recognition (NER) is usually the first step in information extraction, attempting to identify and classify named entities in text, such as name, location, object, organization, time of people in predefined categories, price, monetary value, percentage, product, etc.</a:t>
            </a:r>
            <a:endParaRPr lang="zh-CN" altLang="en-US" sz="20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A2272A4D-B009-4E1D-8567-251A36107871}"/>
              </a:ext>
            </a:extLst>
          </p:cNvPr>
          <p:cNvSpPr txBox="1"/>
          <p:nvPr/>
        </p:nvSpPr>
        <p:spPr>
          <a:xfrm>
            <a:off x="196595" y="2917877"/>
            <a:ext cx="5029375" cy="511124"/>
          </a:xfrm>
          <a:prstGeom prst="rect">
            <a:avLst/>
          </a:prstGeom>
          <a:noFill/>
        </p:spPr>
        <p:txBody>
          <a:bodyPr wrap="square" rtlCol="0" anchor="t">
            <a:noAutofit/>
          </a:bodyPr>
          <a:lstStyle/>
          <a:p>
            <a:pPr>
              <a:lnSpc>
                <a:spcPct val="150000"/>
              </a:lnSpc>
            </a:pPr>
            <a:r>
              <a:rPr lang="en-US" altLang="zh-CN" sz="2000" b="1" i="0" dirty="0">
                <a:solidFill>
                  <a:srgbClr val="242424"/>
                </a:solidFill>
                <a:effectLst/>
                <a:latin typeface="Times New Roman" panose="02020603050405020304" pitchFamily="18" charset="0"/>
                <a:cs typeface="Times New Roman" panose="02020603050405020304" pitchFamily="18" charset="0"/>
              </a:rPr>
              <a:t>The commonly used named entity types are:</a:t>
            </a:r>
            <a:endParaRPr lang="zh-CN" altLang="en-US" sz="20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A70B26E7-2A2F-4335-B465-5A925561ABEC}"/>
              </a:ext>
            </a:extLst>
          </p:cNvPr>
          <p:cNvSpPr txBox="1"/>
          <p:nvPr/>
        </p:nvSpPr>
        <p:spPr>
          <a:xfrm>
            <a:off x="264175" y="3594940"/>
            <a:ext cx="5711667" cy="2345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ORGANIZATION: Georgia-Pacific Corp., WHO</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PERSON: Eddy </a:t>
            </a:r>
            <a:r>
              <a:rPr lang="en-US" altLang="zh-CN" sz="2000" dirty="0" err="1">
                <a:latin typeface="Times New Roman" panose="02020603050405020304" pitchFamily="18" charset="0"/>
                <a:cs typeface="Times New Roman" panose="02020603050405020304" pitchFamily="18" charset="0"/>
              </a:rPr>
              <a:t>Bonte</a:t>
            </a:r>
            <a:r>
              <a:rPr lang="en-US" altLang="zh-CN" sz="2000" dirty="0">
                <a:latin typeface="Times New Roman" panose="02020603050405020304" pitchFamily="18" charset="0"/>
                <a:cs typeface="Times New Roman" panose="02020603050405020304" pitchFamily="18" charset="0"/>
              </a:rPr>
              <a:t>, President Obama</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LOCATION: Murray River, Mount Everest</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DATE: June, 2008–06–29 </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TIME: two fifty a m, 1:30 p.m.</a:t>
            </a:r>
          </a:p>
        </p:txBody>
      </p:sp>
      <p:sp>
        <p:nvSpPr>
          <p:cNvPr id="9" name="文本框 8">
            <a:extLst>
              <a:ext uri="{FF2B5EF4-FFF2-40B4-BE49-F238E27FC236}">
                <a16:creationId xmlns:a16="http://schemas.microsoft.com/office/drawing/2014/main" id="{B32ECA51-7ECE-48C8-8BCA-8B2F8E30774E}"/>
              </a:ext>
            </a:extLst>
          </p:cNvPr>
          <p:cNvSpPr txBox="1"/>
          <p:nvPr/>
        </p:nvSpPr>
        <p:spPr>
          <a:xfrm>
            <a:off x="6313882" y="3758623"/>
            <a:ext cx="5752726" cy="2345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MONEY: 175 million Canadian Dollars, GBP 10.40</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PERCENT: twenty pct, 18.75 %</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FACILITY: Washington Monument, Stonehenge</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GPE: South East Asia, Midlothian</a:t>
            </a:r>
            <a:endParaRPr lang="zh-CN" altLang="en-US" sz="2000" dirty="0">
              <a:latin typeface="Times New Roman" panose="02020603050405020304" pitchFamily="18" charset="0"/>
              <a:cs typeface="Times New Roman" panose="02020603050405020304" pitchFamily="18" charset="0"/>
            </a:endParaRPr>
          </a:p>
        </p:txBody>
      </p:sp>
      <p:sp>
        <p:nvSpPr>
          <p:cNvPr id="7" name="标题 1">
            <a:extLst>
              <a:ext uri="{FF2B5EF4-FFF2-40B4-BE49-F238E27FC236}">
                <a16:creationId xmlns:a16="http://schemas.microsoft.com/office/drawing/2014/main" id="{288CEA80-2B32-4271-6316-9F875867C5D4}"/>
              </a:ext>
            </a:extLst>
          </p:cNvPr>
          <p:cNvSpPr txBox="1">
            <a:spLocks/>
          </p:cNvSpPr>
          <p:nvPr/>
        </p:nvSpPr>
        <p:spPr>
          <a:xfrm>
            <a:off x="353467" y="93716"/>
            <a:ext cx="10816035" cy="5486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chemeClr val="bg1"/>
                </a:solidFill>
                <a:latin typeface="Palatino Linotype" panose="02040502050505030304" pitchFamily="18" charset="0"/>
                <a:ea typeface="+mj-ea"/>
                <a:cs typeface="Arial" panose="020B0604020202020204" pitchFamily="34" charset="0"/>
              </a:defRPr>
            </a:lvl1pPr>
          </a:lstStyle>
          <a:p>
            <a:r>
              <a:rPr lang="en-US" altLang="zh-CN" dirty="0"/>
              <a:t>Natural Language Processing</a:t>
            </a:r>
            <a:r>
              <a:rPr lang="zh-CN" altLang="en-US" dirty="0"/>
              <a:t> </a:t>
            </a:r>
            <a:r>
              <a:rPr lang="en-US" altLang="zh-CN" dirty="0"/>
              <a:t>Task</a:t>
            </a:r>
            <a:endParaRPr lang="zh-CN" altLang="en-US" dirty="0"/>
          </a:p>
        </p:txBody>
      </p:sp>
    </p:spTree>
    <p:extLst>
      <p:ext uri="{BB962C8B-B14F-4D97-AF65-F5344CB8AC3E}">
        <p14:creationId xmlns:p14="http://schemas.microsoft.com/office/powerpoint/2010/main" val="3308981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238" y="62850"/>
            <a:ext cx="10816035" cy="548640"/>
          </a:xfrm>
        </p:spPr>
        <p:txBody>
          <a:bodyPr/>
          <a:lstStyle/>
          <a:p>
            <a:r>
              <a:rPr lang="en-US" altLang="zh-CN" dirty="0"/>
              <a:t>Example</a:t>
            </a:r>
            <a:r>
              <a:rPr lang="zh-CN" altLang="en-US" dirty="0"/>
              <a:t>：</a:t>
            </a:r>
            <a:r>
              <a:rPr lang="en-US" altLang="zh-CN" dirty="0"/>
              <a:t>using </a:t>
            </a:r>
            <a:r>
              <a:rPr lang="en-US" altLang="zh-CN" dirty="0" err="1"/>
              <a:t>spaCy</a:t>
            </a:r>
            <a:r>
              <a:rPr lang="en-US" altLang="zh-CN" dirty="0"/>
              <a:t> for </a:t>
            </a:r>
            <a:r>
              <a:rPr lang="en-US" altLang="zh-CN" b="1" dirty="0">
                <a:sym typeface="+mn-ea"/>
              </a:rPr>
              <a:t>Named Entity Recognition</a:t>
            </a:r>
            <a:endParaRPr lang="zh-CN" altLang="en-US" dirty="0"/>
          </a:p>
        </p:txBody>
      </p:sp>
      <p:pic>
        <p:nvPicPr>
          <p:cNvPr id="4" name="图片 3">
            <a:extLst>
              <a:ext uri="{FF2B5EF4-FFF2-40B4-BE49-F238E27FC236}">
                <a16:creationId xmlns:a16="http://schemas.microsoft.com/office/drawing/2014/main" id="{3D6A44E0-F7AC-7738-8DCD-912443525891}"/>
              </a:ext>
            </a:extLst>
          </p:cNvPr>
          <p:cNvPicPr>
            <a:picLocks noChangeAspect="1"/>
          </p:cNvPicPr>
          <p:nvPr/>
        </p:nvPicPr>
        <p:blipFill>
          <a:blip r:embed="rId3"/>
          <a:stretch>
            <a:fillRect/>
          </a:stretch>
        </p:blipFill>
        <p:spPr>
          <a:xfrm>
            <a:off x="0" y="680203"/>
            <a:ext cx="12192000" cy="5497594"/>
          </a:xfrm>
          <a:prstGeom prst="rect">
            <a:avLst/>
          </a:prstGeom>
        </p:spPr>
      </p:pic>
      <p:sp>
        <p:nvSpPr>
          <p:cNvPr id="5" name="Rectangle 1">
            <a:extLst>
              <a:ext uri="{FF2B5EF4-FFF2-40B4-BE49-F238E27FC236}">
                <a16:creationId xmlns:a16="http://schemas.microsoft.com/office/drawing/2014/main" id="{6F1158FD-AE69-6B4D-1EF1-F1CF79C621F3}"/>
              </a:ext>
            </a:extLst>
          </p:cNvPr>
          <p:cNvSpPr>
            <a:spLocks noChangeArrowheads="1"/>
          </p:cNvSpPr>
          <p:nvPr/>
        </p:nvSpPr>
        <p:spPr bwMode="auto">
          <a:xfrm>
            <a:off x="260430" y="6009239"/>
            <a:ext cx="11586259" cy="7078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080808"/>
                </a:solidFill>
                <a:effectLst/>
                <a:latin typeface="Times New Roman" panose="02020603050405020304" pitchFamily="18" charset="0"/>
                <a:ea typeface="JetBrains Mono"/>
                <a:cs typeface="Times New Roman" panose="02020603050405020304" pitchFamily="18" charset="0"/>
              </a:rPr>
              <a:t>doc=nlp(</a:t>
            </a:r>
            <a:r>
              <a:rPr kumimoji="0" lang="zh-CN" altLang="zh-CN" sz="2000" b="0" i="0" u="none" strike="noStrike" cap="none" normalizeH="0" baseline="0" dirty="0">
                <a:ln>
                  <a:noFill/>
                </a:ln>
                <a:solidFill>
                  <a:srgbClr val="067D17"/>
                </a:solidFill>
                <a:effectLst/>
                <a:latin typeface="Times New Roman" panose="02020603050405020304" pitchFamily="18" charset="0"/>
                <a:ea typeface="JetBrains Mono"/>
                <a:cs typeface="Times New Roman" panose="02020603050405020304" pitchFamily="18" charset="0"/>
              </a:rPr>
              <a:t>u"India that previously comprised only a handful players in the e-commerce space, is now home to many biggies and july."</a:t>
            </a:r>
            <a:r>
              <a:rPr kumimoji="0" lang="zh-CN" altLang="zh-CN" sz="2000" b="0" i="0" u="none" strike="noStrike" cap="none" normalizeH="0" baseline="0" dirty="0">
                <a:ln>
                  <a:noFill/>
                </a:ln>
                <a:solidFill>
                  <a:srgbClr val="080808"/>
                </a:solidFill>
                <a:effectLst/>
                <a:latin typeface="Times New Roman" panose="02020603050405020304" pitchFamily="18" charset="0"/>
                <a:ea typeface="JetBrains Mono"/>
                <a:cs typeface="Times New Roman" panose="02020603050405020304" pitchFamily="18" charset="0"/>
              </a:rPr>
              <a:t>)</a:t>
            </a:r>
            <a:endParaRPr kumimoji="0" lang="zh-CN" altLang="zh-CN"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7351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910273" y="2644170"/>
            <a:ext cx="7214459" cy="1569660"/>
            <a:chOff x="2879405" y="2489688"/>
            <a:chExt cx="7214459" cy="1569660"/>
          </a:xfrm>
        </p:grpSpPr>
        <p:sp>
          <p:nvSpPr>
            <p:cNvPr id="4" name="文本框 3"/>
            <p:cNvSpPr txBox="1"/>
            <p:nvPr>
              <p:custDataLst>
                <p:tags r:id="rId1"/>
              </p:custDataLst>
            </p:nvPr>
          </p:nvSpPr>
          <p:spPr>
            <a:xfrm>
              <a:off x="4899813" y="2859691"/>
              <a:ext cx="5194051" cy="830997"/>
            </a:xfrm>
            <a:prstGeom prst="rect">
              <a:avLst/>
            </a:prstGeom>
            <a:noFill/>
          </p:spPr>
          <p:txBody>
            <a:bodyPr wrap="none" rtlCol="0">
              <a:spAutoFit/>
            </a:bodyPr>
            <a:lstStyle/>
            <a:p>
              <a:r>
                <a:rPr kumimoji="1" lang="en-US" altLang="zh-CN" sz="4800" b="1" dirty="0">
                  <a:latin typeface="微软雅黑" panose="020B0503020204020204" pitchFamily="34" charset="-122"/>
                  <a:sym typeface="+mn-ea"/>
                </a:rPr>
                <a:t>NLP Application</a:t>
              </a:r>
              <a:endParaRPr kumimoji="1" lang="zh-CN" altLang="en-US" sz="4800" b="1" dirty="0">
                <a:latin typeface="微软雅黑" panose="020B0503020204020204" pitchFamily="34" charset="-122"/>
                <a:sym typeface="+mn-ea"/>
              </a:endParaRPr>
            </a:p>
          </p:txBody>
        </p:sp>
        <p:sp>
          <p:nvSpPr>
            <p:cNvPr id="5" name="矩形 4"/>
            <p:cNvSpPr/>
            <p:nvPr>
              <p:custDataLst>
                <p:tags r:id="rId2"/>
              </p:custDataLst>
            </p:nvPr>
          </p:nvSpPr>
          <p:spPr>
            <a:xfrm>
              <a:off x="2879405" y="2489688"/>
              <a:ext cx="1553631" cy="1569660"/>
            </a:xfrm>
            <a:prstGeom prst="rect">
              <a:avLst/>
            </a:prstGeom>
            <a:noFill/>
          </p:spPr>
          <p:txBody>
            <a:bodyPr wrap="none">
              <a:spAutoFit/>
            </a:bodyPr>
            <a:lstStyle/>
            <a:p>
              <a:pPr algn="ctr"/>
              <a:r>
                <a:rPr kumimoji="1" lang="en-US" altLang="zh-CN" sz="9600" b="1">
                  <a:solidFill>
                    <a:srgbClr val="0646FF"/>
                  </a:solidFill>
                  <a:latin typeface="Arial" panose="020B0604020202020204" pitchFamily="34" charset="0"/>
                  <a:ea typeface="微软雅黑" panose="020B0503020204020204" charset="-122"/>
                  <a:cs typeface="Arial" panose="020B0604020202020204" pitchFamily="34" charset="0"/>
                </a:rPr>
                <a:t>03</a:t>
              </a:r>
              <a:endParaRPr kumimoji="1" lang="en-US" altLang="zh-CN" sz="9600" b="1" dirty="0">
                <a:solidFill>
                  <a:srgbClr val="0646FF"/>
                </a:solidFill>
                <a:latin typeface="Arial" panose="020B0604020202020204" pitchFamily="34" charset="0"/>
                <a:ea typeface="微软雅黑" panose="020B0503020204020204" charset="-122"/>
                <a:cs typeface="Arial" panose="020B0604020202020204" pitchFamily="34" charset="0"/>
              </a:endParaRPr>
            </a:p>
          </p:txBody>
        </p:sp>
      </p:grpSp>
    </p:spTree>
    <p:extLst>
      <p:ext uri="{BB962C8B-B14F-4D97-AF65-F5344CB8AC3E}">
        <p14:creationId xmlns:p14="http://schemas.microsoft.com/office/powerpoint/2010/main" val="3328696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8395" y="55915"/>
            <a:ext cx="10816035" cy="548640"/>
          </a:xfrm>
        </p:spPr>
        <p:txBody>
          <a:bodyPr/>
          <a:lstStyle/>
          <a:p>
            <a:r>
              <a:rPr lang="en-US" altLang="zh-CN" dirty="0"/>
              <a:t>Application 1</a:t>
            </a:r>
            <a:r>
              <a:rPr lang="zh-CN" altLang="en-US" dirty="0"/>
              <a:t>：</a:t>
            </a:r>
            <a:r>
              <a:rPr lang="en-US" altLang="zh-CN" b="1" dirty="0"/>
              <a:t> </a:t>
            </a:r>
            <a:r>
              <a:rPr lang="en-US" altLang="zh-CN" b="1" dirty="0" err="1"/>
              <a:t>twitter_Logistic</a:t>
            </a:r>
            <a:endParaRPr lang="zh-CN" altLang="en-US" dirty="0"/>
          </a:p>
        </p:txBody>
      </p:sp>
      <p:sp>
        <p:nvSpPr>
          <p:cNvPr id="7" name="文本框 6"/>
          <p:cNvSpPr txBox="1"/>
          <p:nvPr/>
        </p:nvSpPr>
        <p:spPr>
          <a:xfrm>
            <a:off x="278395" y="754344"/>
            <a:ext cx="5783357" cy="1429622"/>
          </a:xfrm>
          <a:prstGeom prst="rect">
            <a:avLst/>
          </a:prstGeom>
          <a:noFill/>
        </p:spPr>
        <p:txBody>
          <a:bodyPr wrap="square" rtlCol="0">
            <a:spAutoFit/>
          </a:bodyPr>
          <a:lstStyle/>
          <a:p>
            <a:pPr>
              <a:lnSpc>
                <a:spcPct val="150000"/>
              </a:lnSpc>
            </a:pPr>
            <a:r>
              <a:rPr lang="en-US" altLang="zh-CN" sz="2000" b="1" dirty="0">
                <a:latin typeface="Times New Roman" panose="02020603050405020304" pitchFamily="18" charset="0"/>
                <a:cs typeface="Times New Roman" panose="02020603050405020304" pitchFamily="18" charset="0"/>
              </a:rPr>
              <a:t>Task</a:t>
            </a:r>
            <a:r>
              <a:rPr lang="zh-CN" altLang="en-US"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a:p>
            <a:pPr>
              <a:lnSpc>
                <a:spcPct val="150000"/>
              </a:lnSpc>
            </a:pPr>
            <a:r>
              <a:rPr lang="en-US" altLang="zh-CN" sz="2000" b="1" dirty="0">
                <a:latin typeface="Times New Roman" panose="02020603050405020304" pitchFamily="18" charset="0"/>
                <a:cs typeface="Times New Roman" panose="02020603050405020304" pitchFamily="18" charset="0"/>
              </a:rPr>
              <a:t>1. Understand code structure</a:t>
            </a:r>
          </a:p>
          <a:p>
            <a:pPr>
              <a:lnSpc>
                <a:spcPct val="150000"/>
              </a:lnSpc>
            </a:pPr>
            <a:r>
              <a:rPr lang="en-US" altLang="zh-CN" sz="2000" b="1" dirty="0">
                <a:latin typeface="Times New Roman" panose="02020603050405020304" pitchFamily="18" charset="0"/>
                <a:cs typeface="Times New Roman" panose="02020603050405020304" pitchFamily="18" charset="0"/>
              </a:rPr>
              <a:t>2. Run </a:t>
            </a:r>
            <a:r>
              <a:rPr lang="en-US" altLang="zh-CN" sz="2000" b="1" dirty="0" err="1">
                <a:latin typeface="Times New Roman" panose="02020603050405020304" pitchFamily="18" charset="0"/>
                <a:cs typeface="Times New Roman" panose="02020603050405020304" pitchFamily="18" charset="0"/>
              </a:rPr>
              <a:t>twitter_Logistic.ipynb</a:t>
            </a:r>
            <a:endParaRPr lang="zh-CN" altLang="en-US" sz="20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F15DC0AB-E7F4-4B0F-3C3A-88F47EF86793}"/>
              </a:ext>
            </a:extLst>
          </p:cNvPr>
          <p:cNvSpPr txBox="1"/>
          <p:nvPr/>
        </p:nvSpPr>
        <p:spPr>
          <a:xfrm>
            <a:off x="1543773" y="2247647"/>
            <a:ext cx="4087311" cy="2246769"/>
          </a:xfrm>
          <a:prstGeom prst="rect">
            <a:avLst/>
          </a:prstGeom>
          <a:noFill/>
        </p:spPr>
        <p:txBody>
          <a:bodyPr wrap="square">
            <a:spAutoFit/>
          </a:bodyPr>
          <a:lstStyle/>
          <a:p>
            <a:r>
              <a:rPr lang="en-US" altLang="zh-CN" sz="2000" i="0" dirty="0">
                <a:effectLst/>
                <a:highlight>
                  <a:srgbClr val="FFFFFF"/>
                </a:highlight>
                <a:latin typeface="Times New Roman" panose="02020603050405020304" pitchFamily="18" charset="0"/>
                <a:cs typeface="Times New Roman" panose="02020603050405020304" pitchFamily="18" charset="0"/>
              </a:rPr>
              <a:t>Twitter</a:t>
            </a:r>
            <a:r>
              <a:rPr lang="zh-CN" altLang="en-US" sz="2000" i="0" dirty="0">
                <a:effectLst/>
                <a:highlight>
                  <a:srgbClr val="FFFFFF"/>
                </a:highlight>
                <a:latin typeface="Times New Roman" panose="02020603050405020304" pitchFamily="18" charset="0"/>
                <a:cs typeface="Times New Roman" panose="02020603050405020304" pitchFamily="18" charset="0"/>
              </a:rPr>
              <a:t>情感分析（</a:t>
            </a:r>
            <a:r>
              <a:rPr lang="en-US" altLang="zh-CN" sz="2000" i="0" dirty="0">
                <a:effectLst/>
                <a:highlight>
                  <a:srgbClr val="FFFFFF"/>
                </a:highlight>
                <a:latin typeface="Times New Roman" panose="02020603050405020304" pitchFamily="18" charset="0"/>
                <a:cs typeface="Times New Roman" panose="02020603050405020304" pitchFamily="18" charset="0"/>
              </a:rPr>
              <a:t>Logistic</a:t>
            </a:r>
            <a:r>
              <a:rPr lang="zh-CN" altLang="en-US" sz="2000" i="0" dirty="0">
                <a:effectLst/>
                <a:highlight>
                  <a:srgbClr val="FFFFFF"/>
                </a:highlight>
                <a:latin typeface="Times New Roman" panose="02020603050405020304" pitchFamily="18" charset="0"/>
                <a:cs typeface="Times New Roman" panose="02020603050405020304" pitchFamily="18" charset="0"/>
              </a:rPr>
              <a:t>回归）</a:t>
            </a: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Content:</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Data visualization</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Text analysis</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Text vectorization</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4-M</a:t>
            </a:r>
            <a:r>
              <a:rPr lang="zh-CN" altLang="en-US" sz="2000" dirty="0">
                <a:latin typeface="Times New Roman" panose="02020603050405020304" pitchFamily="18" charset="0"/>
                <a:cs typeface="Times New Roman" panose="02020603050405020304" pitchFamily="18" charset="0"/>
              </a:rPr>
              <a:t>odel building</a:t>
            </a:r>
          </a:p>
        </p:txBody>
      </p:sp>
    </p:spTree>
    <p:extLst>
      <p:ext uri="{BB962C8B-B14F-4D97-AF65-F5344CB8AC3E}">
        <p14:creationId xmlns:p14="http://schemas.microsoft.com/office/powerpoint/2010/main" val="361237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8395" y="55915"/>
            <a:ext cx="10816035" cy="548640"/>
          </a:xfrm>
        </p:spPr>
        <p:txBody>
          <a:bodyPr/>
          <a:lstStyle/>
          <a:p>
            <a:r>
              <a:rPr lang="en-US" altLang="zh-CN" dirty="0"/>
              <a:t>Application2</a:t>
            </a:r>
            <a:r>
              <a:rPr lang="zh-CN" altLang="en-US" dirty="0"/>
              <a:t>：</a:t>
            </a:r>
            <a:r>
              <a:rPr lang="en-US" altLang="zh-CN" dirty="0"/>
              <a:t> </a:t>
            </a:r>
            <a:r>
              <a:rPr lang="en-US" altLang="zh-CN" dirty="0" err="1"/>
              <a:t>bi_lstm</a:t>
            </a:r>
            <a:r>
              <a:rPr lang="en-US" altLang="zh-CN" dirty="0"/>
              <a:t> </a:t>
            </a:r>
            <a:r>
              <a:rPr lang="zh-CN" altLang="en-US" dirty="0"/>
              <a:t> </a:t>
            </a:r>
            <a:r>
              <a:rPr lang="en-US" altLang="zh-CN" dirty="0"/>
              <a:t>function</a:t>
            </a:r>
            <a:endParaRPr lang="zh-CN" altLang="en-US" dirty="0"/>
          </a:p>
        </p:txBody>
      </p:sp>
      <p:sp>
        <p:nvSpPr>
          <p:cNvPr id="7" name="文本框 6"/>
          <p:cNvSpPr txBox="1"/>
          <p:nvPr/>
        </p:nvSpPr>
        <p:spPr>
          <a:xfrm>
            <a:off x="278396" y="754344"/>
            <a:ext cx="3356056" cy="1883657"/>
          </a:xfrm>
          <a:prstGeom prst="rect">
            <a:avLst/>
          </a:prstGeom>
          <a:noFill/>
        </p:spPr>
        <p:txBody>
          <a:bodyPr wrap="square" rtlCol="0">
            <a:spAutoFit/>
          </a:bodyPr>
          <a:lstStyle/>
          <a:p>
            <a:pPr>
              <a:lnSpc>
                <a:spcPct val="150000"/>
              </a:lnSpc>
            </a:pPr>
            <a:r>
              <a:rPr lang="en-US" altLang="zh-CN" sz="2000" b="1" dirty="0">
                <a:latin typeface="Times New Roman" panose="02020603050405020304" pitchFamily="18" charset="0"/>
                <a:cs typeface="Times New Roman" panose="02020603050405020304" pitchFamily="18" charset="0"/>
              </a:rPr>
              <a:t>Task</a:t>
            </a:r>
            <a:r>
              <a:rPr lang="zh-CN" altLang="en-US"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en-US" altLang="zh-CN" sz="2000" b="1" dirty="0">
                <a:latin typeface="Times New Roman" panose="02020603050405020304" pitchFamily="18" charset="0"/>
                <a:cs typeface="Times New Roman" panose="02020603050405020304" pitchFamily="18" charset="0"/>
              </a:rPr>
              <a:t>Understand code structure</a:t>
            </a:r>
          </a:p>
          <a:p>
            <a:pPr marL="342900" indent="-342900">
              <a:lnSpc>
                <a:spcPct val="150000"/>
              </a:lnSpc>
              <a:buAutoNum type="arabicPeriod"/>
            </a:pPr>
            <a:r>
              <a:rPr lang="en-US" altLang="zh-CN" sz="2000" b="1" dirty="0">
                <a:latin typeface="Times New Roman" panose="02020603050405020304" pitchFamily="18" charset="0"/>
                <a:cs typeface="Times New Roman" panose="02020603050405020304" pitchFamily="18" charset="0"/>
              </a:rPr>
              <a:t>Run </a:t>
            </a:r>
            <a:r>
              <a:rPr lang="en-US" altLang="zh-CN" sz="2000" b="1" dirty="0" err="1">
                <a:latin typeface="Times New Roman" panose="02020603050405020304" pitchFamily="18" charset="0"/>
                <a:cs typeface="Times New Roman" panose="02020603050405020304" pitchFamily="18" charset="0"/>
              </a:rPr>
              <a:t>bi_lstm.ipynb</a:t>
            </a:r>
            <a:endParaRPr lang="zh-CN" altLang="en-US" sz="2000"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BDACA672-98E3-7DA2-B812-708470794BD2}"/>
              </a:ext>
            </a:extLst>
          </p:cNvPr>
          <p:cNvSpPr txBox="1"/>
          <p:nvPr/>
        </p:nvSpPr>
        <p:spPr>
          <a:xfrm>
            <a:off x="4194376" y="676505"/>
            <a:ext cx="7357158" cy="5632311"/>
          </a:xfrm>
          <a:prstGeom prst="rect">
            <a:avLst/>
          </a:prstGeom>
          <a:noFill/>
        </p:spPr>
        <p:txBody>
          <a:bodyPr wrap="square">
            <a:spAutoFit/>
          </a:bodyPr>
          <a:lstStyle/>
          <a:p>
            <a:r>
              <a:rPr lang="zh-CN" altLang="en-US" sz="2000" dirty="0">
                <a:latin typeface="Times New Roman" panose="02020603050405020304" pitchFamily="18" charset="0"/>
                <a:cs typeface="Times New Roman" panose="02020603050405020304" pitchFamily="18" charset="0"/>
              </a:rPr>
              <a:t>Content:</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Load necessary libraries</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Overview of Datasets</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3-Exploratory Data Analysis,</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EDA)</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4-Text data cleaning</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5-</a:t>
            </a:r>
            <a:r>
              <a:rPr lang="zh-CN" altLang="en-US" sz="2000" dirty="0">
                <a:latin typeface="Times New Roman" panose="02020603050405020304" pitchFamily="18" charset="0"/>
                <a:cs typeface="Times New Roman" panose="02020603050405020304" pitchFamily="18" charset="0"/>
              </a:rPr>
              <a:t>Common methods in NLP:</a:t>
            </a: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CounterVectorizer</a:t>
            </a: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TF-IDF</a:t>
            </a: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N-Grams</a:t>
            </a: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POS (Part Of Speech)</a:t>
            </a: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NER (Named Entity Recognition)</a:t>
            </a: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Stopwords</a:t>
            </a: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Lemmas and Stems</a:t>
            </a: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Tokenization</a:t>
            </a: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Display commonly used words and punctuation marks</a:t>
            </a: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Wordcloud visualization</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6- Prepare dataset through Python and Keras libraries</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7-Use bidirectional LSTM to classify text</a:t>
            </a:r>
          </a:p>
        </p:txBody>
      </p:sp>
    </p:spTree>
    <p:extLst>
      <p:ext uri="{BB962C8B-B14F-4D97-AF65-F5344CB8AC3E}">
        <p14:creationId xmlns:p14="http://schemas.microsoft.com/office/powerpoint/2010/main" val="3757723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2397" y="96714"/>
            <a:ext cx="10816035" cy="548640"/>
          </a:xfrm>
        </p:spPr>
        <p:txBody>
          <a:bodyPr/>
          <a:lstStyle/>
          <a:p>
            <a:r>
              <a:rPr lang="en-US" altLang="zh-CN" dirty="0"/>
              <a:t>UESTC Natural Language Processing </a:t>
            </a:r>
            <a:endParaRPr lang="zh-CN" altLang="en-US" dirty="0"/>
          </a:p>
        </p:txBody>
      </p:sp>
      <p:sp>
        <p:nvSpPr>
          <p:cNvPr id="16" name="矩形 15"/>
          <p:cNvSpPr/>
          <p:nvPr>
            <p:custDataLst>
              <p:tags r:id="rId1"/>
            </p:custDataLst>
          </p:nvPr>
        </p:nvSpPr>
        <p:spPr>
          <a:xfrm>
            <a:off x="247650" y="749935"/>
            <a:ext cx="2726690" cy="55791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custDataLst>
              <p:tags r:id="rId2"/>
            </p:custDataLst>
          </p:nvPr>
        </p:nvSpPr>
        <p:spPr>
          <a:xfrm>
            <a:off x="450215" y="1005205"/>
            <a:ext cx="2141220" cy="50850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custDataLst>
              <p:tags r:id="rId3"/>
            </p:custDataLst>
          </p:nvPr>
        </p:nvSpPr>
        <p:spPr>
          <a:xfrm>
            <a:off x="477685" y="2845215"/>
            <a:ext cx="2058035" cy="646331"/>
          </a:xfrm>
          <a:prstGeom prst="rect">
            <a:avLst/>
          </a:prstGeom>
          <a:noFill/>
          <a:ln>
            <a:noFill/>
          </a:ln>
        </p:spPr>
        <p:txBody>
          <a:bodyPr wrap="square" rtlCol="0" anchor="t">
            <a:spAutoFit/>
          </a:bodyPr>
          <a:lstStyle/>
          <a:p>
            <a:pPr algn="ctr"/>
            <a:r>
              <a:rPr kumimoji="1" lang="en-US" altLang="zh-CN" sz="3600" b="1" dirty="0">
                <a:solidFill>
                  <a:schemeClr val="bg1"/>
                </a:solidFill>
                <a:effectLst/>
                <a:latin typeface="Times New Roman" panose="02020603050405020304" pitchFamily="18" charset="0"/>
                <a:ea typeface="微软雅黑" panose="020B0503020204020204" charset="-122"/>
                <a:cs typeface="Times New Roman" panose="02020603050405020304" pitchFamily="18" charset="0"/>
              </a:rPr>
              <a:t>content</a:t>
            </a:r>
            <a:endParaRPr kumimoji="1" lang="zh-CN" altLang="en-US" sz="3600" b="1" dirty="0">
              <a:solidFill>
                <a:schemeClr val="bg1"/>
              </a:solidFill>
              <a:effectLst/>
              <a:latin typeface="Times New Roman" panose="02020603050405020304" pitchFamily="18" charset="0"/>
              <a:ea typeface="微软雅黑" panose="020B0503020204020204" charset="-122"/>
              <a:cs typeface="Times New Roman" panose="02020603050405020304" pitchFamily="18" charset="0"/>
            </a:endParaRPr>
          </a:p>
        </p:txBody>
      </p:sp>
      <p:grpSp>
        <p:nvGrpSpPr>
          <p:cNvPr id="44" name="组合 43"/>
          <p:cNvGrpSpPr/>
          <p:nvPr/>
        </p:nvGrpSpPr>
        <p:grpSpPr>
          <a:xfrm>
            <a:off x="4537051" y="1071887"/>
            <a:ext cx="4012565" cy="708025"/>
            <a:chOff x="7058" y="3031"/>
            <a:chExt cx="6319" cy="1115"/>
          </a:xfrm>
        </p:grpSpPr>
        <p:sp>
          <p:nvSpPr>
            <p:cNvPr id="46" name="矩形 45"/>
            <p:cNvSpPr>
              <a:spLocks noChangeAspect="1"/>
            </p:cNvSpPr>
            <p:nvPr/>
          </p:nvSpPr>
          <p:spPr>
            <a:xfrm>
              <a:off x="7530" y="3256"/>
              <a:ext cx="850" cy="850"/>
            </a:xfrm>
            <a:prstGeom prst="rect">
              <a:avLst/>
            </a:prstGeom>
            <a:solidFill>
              <a:srgbClr val="F1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47" name="文本框 46"/>
            <p:cNvSpPr txBox="1"/>
            <p:nvPr/>
          </p:nvSpPr>
          <p:spPr>
            <a:xfrm>
              <a:off x="8736" y="3270"/>
              <a:ext cx="4641" cy="751"/>
            </a:xfrm>
            <a:prstGeom prst="rect">
              <a:avLst/>
            </a:prstGeom>
            <a:noFill/>
          </p:spPr>
          <p:txBody>
            <a:bodyPr wrap="square" rtlCol="0">
              <a:spAutoFit/>
            </a:bodyPr>
            <a:lstStyle/>
            <a:p>
              <a:r>
                <a:rPr lang="en-US" altLang="zh-CN" sz="2500" b="1" dirty="0">
                  <a:latin typeface="Times New Roman" panose="02020603050405020304" pitchFamily="18" charset="0"/>
                  <a:ea typeface="微软雅黑" panose="020B0503020204020204" pitchFamily="34" charset="-122"/>
                  <a:cs typeface="Times New Roman" panose="02020603050405020304" pitchFamily="18" charset="0"/>
                  <a:sym typeface="+mn-ea"/>
                </a:rPr>
                <a:t>NLP summary</a:t>
              </a:r>
              <a:endParaRPr lang="zh-CN" altLang="en-US" sz="25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8" name="矩形 47"/>
            <p:cNvSpPr/>
            <p:nvPr/>
          </p:nvSpPr>
          <p:spPr>
            <a:xfrm>
              <a:off x="7058" y="3031"/>
              <a:ext cx="1190" cy="1115"/>
            </a:xfrm>
            <a:prstGeom prst="rect">
              <a:avLst/>
            </a:prstGeom>
          </p:spPr>
          <p:txBody>
            <a:bodyPr wrap="none">
              <a:spAutoFit/>
            </a:bodyPr>
            <a:lstStyle/>
            <a:p>
              <a:pPr algn="ctr"/>
              <a:r>
                <a:rPr kumimoji="1" lang="en-US" altLang="zh-CN" sz="4000" b="1" i="1" dirty="0">
                  <a:solidFill>
                    <a:srgbClr val="2164ED"/>
                  </a:solidFill>
                  <a:latin typeface="Arial" panose="020B0604020202020204" pitchFamily="34" charset="0"/>
                  <a:ea typeface="微软雅黑" panose="020B0503020204020204" pitchFamily="34" charset="-122"/>
                  <a:cs typeface="Arial" panose="020B0604020202020204" pitchFamily="34" charset="0"/>
                </a:rPr>
                <a:t>01</a:t>
              </a:r>
              <a:endParaRPr kumimoji="1" lang="zh-CN" altLang="en-US" sz="4000" b="1" i="1" dirty="0">
                <a:solidFill>
                  <a:srgbClr val="2164ED"/>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49" name="组合 48"/>
          <p:cNvGrpSpPr/>
          <p:nvPr/>
        </p:nvGrpSpPr>
        <p:grpSpPr>
          <a:xfrm>
            <a:off x="4540861" y="1987557"/>
            <a:ext cx="3482340" cy="706755"/>
            <a:chOff x="7064" y="4567"/>
            <a:chExt cx="5484" cy="1113"/>
          </a:xfrm>
        </p:grpSpPr>
        <p:sp>
          <p:nvSpPr>
            <p:cNvPr id="50" name="矩形 49"/>
            <p:cNvSpPr>
              <a:spLocks noChangeAspect="1"/>
            </p:cNvSpPr>
            <p:nvPr/>
          </p:nvSpPr>
          <p:spPr>
            <a:xfrm>
              <a:off x="7530" y="4787"/>
              <a:ext cx="850" cy="850"/>
            </a:xfrm>
            <a:prstGeom prst="rect">
              <a:avLst/>
            </a:prstGeom>
            <a:solidFill>
              <a:srgbClr val="F1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51" name="文本框 50"/>
            <p:cNvSpPr txBox="1"/>
            <p:nvPr/>
          </p:nvSpPr>
          <p:spPr>
            <a:xfrm>
              <a:off x="8736" y="4801"/>
              <a:ext cx="3812" cy="751"/>
            </a:xfrm>
            <a:prstGeom prst="rect">
              <a:avLst/>
            </a:prstGeom>
            <a:noFill/>
          </p:spPr>
          <p:txBody>
            <a:bodyPr wrap="none" rtlCol="0">
              <a:spAutoFit/>
            </a:bodyPr>
            <a:lstStyle/>
            <a:p>
              <a:pPr>
                <a:spcBef>
                  <a:spcPct val="0"/>
                </a:spcBef>
              </a:pPr>
              <a:r>
                <a:rPr lang="en-US" altLang="zh-CN" sz="2500" b="1" dirty="0">
                  <a:latin typeface="Times New Roman" panose="02020603050405020304" pitchFamily="18" charset="0"/>
                  <a:cs typeface="Times New Roman" panose="02020603050405020304" pitchFamily="18" charset="0"/>
                  <a:sym typeface="+mn-ea"/>
                </a:rPr>
                <a:t>NLP application</a:t>
              </a:r>
              <a:endParaRPr lang="zh-CN" altLang="en-US" sz="25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2" name="矩形 51"/>
            <p:cNvSpPr/>
            <p:nvPr/>
          </p:nvSpPr>
          <p:spPr>
            <a:xfrm>
              <a:off x="7064" y="4567"/>
              <a:ext cx="1178" cy="1113"/>
            </a:xfrm>
            <a:prstGeom prst="rect">
              <a:avLst/>
            </a:prstGeom>
          </p:spPr>
          <p:txBody>
            <a:bodyPr wrap="none">
              <a:spAutoFit/>
            </a:bodyPr>
            <a:lstStyle/>
            <a:p>
              <a:pPr algn="ctr"/>
              <a:r>
                <a:rPr kumimoji="1" lang="en-US" altLang="zh-CN" sz="4000" b="1" i="1">
                  <a:solidFill>
                    <a:srgbClr val="2164ED"/>
                  </a:solidFill>
                  <a:latin typeface="Arial" panose="020B0604020202020204" pitchFamily="34" charset="0"/>
                  <a:ea typeface="微软雅黑" panose="020B0503020204020204" pitchFamily="34" charset="-122"/>
                  <a:cs typeface="Arial" panose="020B0604020202020204" pitchFamily="34" charset="0"/>
                </a:rPr>
                <a:t>0</a:t>
              </a:r>
              <a:r>
                <a:rPr kumimoji="1" lang="en-US" altLang="en-US" sz="4000" b="1" i="1">
                  <a:solidFill>
                    <a:srgbClr val="2164ED"/>
                  </a:solidFill>
                  <a:latin typeface="Arial" panose="020B0604020202020204" pitchFamily="34" charset="0"/>
                  <a:ea typeface="微软雅黑" panose="020B0503020204020204" pitchFamily="34" charset="-122"/>
                  <a:cs typeface="Arial" panose="020B0604020202020204" pitchFamily="34" charset="0"/>
                </a:rPr>
                <a:t>2</a:t>
              </a:r>
              <a:endParaRPr kumimoji="1" lang="zh-CN" altLang="en-US" sz="4000" b="1" i="1" dirty="0">
                <a:solidFill>
                  <a:srgbClr val="2164ED"/>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8" name="组合 17"/>
          <p:cNvGrpSpPr/>
          <p:nvPr/>
        </p:nvGrpSpPr>
        <p:grpSpPr>
          <a:xfrm>
            <a:off x="4537051" y="2955298"/>
            <a:ext cx="2718435" cy="708025"/>
            <a:chOff x="7058" y="4567"/>
            <a:chExt cx="4281" cy="1115"/>
          </a:xfrm>
        </p:grpSpPr>
        <p:sp>
          <p:nvSpPr>
            <p:cNvPr id="19" name="矩形 18"/>
            <p:cNvSpPr>
              <a:spLocks noChangeAspect="1"/>
            </p:cNvSpPr>
            <p:nvPr/>
          </p:nvSpPr>
          <p:spPr>
            <a:xfrm>
              <a:off x="7530" y="4787"/>
              <a:ext cx="850" cy="850"/>
            </a:xfrm>
            <a:prstGeom prst="rect">
              <a:avLst/>
            </a:prstGeom>
            <a:solidFill>
              <a:srgbClr val="F1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20" name="文本框 19"/>
            <p:cNvSpPr txBox="1"/>
            <p:nvPr/>
          </p:nvSpPr>
          <p:spPr>
            <a:xfrm>
              <a:off x="8736" y="4801"/>
              <a:ext cx="2603" cy="751"/>
            </a:xfrm>
            <a:prstGeom prst="rect">
              <a:avLst/>
            </a:prstGeom>
            <a:noFill/>
          </p:spPr>
          <p:txBody>
            <a:bodyPr wrap="none" rtlCol="0">
              <a:spAutoFit/>
            </a:bodyPr>
            <a:lstStyle/>
            <a:p>
              <a:r>
                <a:rPr kumimoji="1" lang="en-US" altLang="zh-CN" sz="2500" b="1" dirty="0">
                  <a:latin typeface="Times New Roman" panose="02020603050405020304" pitchFamily="18" charset="0"/>
                  <a:cs typeface="Times New Roman" panose="02020603050405020304" pitchFamily="18" charset="0"/>
                  <a:sym typeface="+mn-ea"/>
                </a:rPr>
                <a:t>NLP Tasks</a:t>
              </a:r>
              <a:endParaRPr kumimoji="1" lang="zh-CN" altLang="en-US" sz="2500" b="1" dirty="0">
                <a:latin typeface="Times New Roman" panose="02020603050405020304" pitchFamily="18" charset="0"/>
                <a:cs typeface="Times New Roman" panose="02020603050405020304" pitchFamily="18" charset="0"/>
                <a:sym typeface="+mn-ea"/>
              </a:endParaRPr>
            </a:p>
          </p:txBody>
        </p:sp>
        <p:sp>
          <p:nvSpPr>
            <p:cNvPr id="21" name="矩形 20"/>
            <p:cNvSpPr/>
            <p:nvPr/>
          </p:nvSpPr>
          <p:spPr>
            <a:xfrm>
              <a:off x="7058" y="4567"/>
              <a:ext cx="1190" cy="1115"/>
            </a:xfrm>
            <a:prstGeom prst="rect">
              <a:avLst/>
            </a:prstGeom>
          </p:spPr>
          <p:txBody>
            <a:bodyPr wrap="none">
              <a:spAutoFit/>
            </a:bodyPr>
            <a:lstStyle/>
            <a:p>
              <a:pPr algn="ctr"/>
              <a:r>
                <a:rPr kumimoji="1" lang="en-US" altLang="zh-CN" sz="4000" b="1" i="1">
                  <a:solidFill>
                    <a:srgbClr val="2164ED"/>
                  </a:solidFill>
                  <a:latin typeface="Arial" panose="020B0604020202020204" pitchFamily="34" charset="0"/>
                  <a:ea typeface="微软雅黑" panose="020B0503020204020204" pitchFamily="34" charset="-122"/>
                  <a:cs typeface="Arial" panose="020B0604020202020204" pitchFamily="34" charset="0"/>
                </a:rPr>
                <a:t>03</a:t>
              </a:r>
              <a:endParaRPr kumimoji="1" lang="zh-CN" altLang="en-US" sz="4000" b="1" i="1" dirty="0">
                <a:solidFill>
                  <a:srgbClr val="2164ED"/>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 name="组合 5">
            <a:extLst>
              <a:ext uri="{FF2B5EF4-FFF2-40B4-BE49-F238E27FC236}">
                <a16:creationId xmlns:a16="http://schemas.microsoft.com/office/drawing/2014/main" id="{6B54EC50-816F-E09D-9B66-CE55628F1E79}"/>
              </a:ext>
            </a:extLst>
          </p:cNvPr>
          <p:cNvGrpSpPr/>
          <p:nvPr/>
        </p:nvGrpSpPr>
        <p:grpSpPr>
          <a:xfrm>
            <a:off x="4614216" y="3952648"/>
            <a:ext cx="4871720" cy="708025"/>
            <a:chOff x="7058" y="4567"/>
            <a:chExt cx="7672" cy="1115"/>
          </a:xfrm>
        </p:grpSpPr>
        <p:sp>
          <p:nvSpPr>
            <p:cNvPr id="7" name="矩形 6">
              <a:extLst>
                <a:ext uri="{FF2B5EF4-FFF2-40B4-BE49-F238E27FC236}">
                  <a16:creationId xmlns:a16="http://schemas.microsoft.com/office/drawing/2014/main" id="{CA25E5F9-477C-93FF-706A-A9B7F1DAB6A8}"/>
                </a:ext>
              </a:extLst>
            </p:cNvPr>
            <p:cNvSpPr>
              <a:spLocks noChangeAspect="1"/>
            </p:cNvSpPr>
            <p:nvPr/>
          </p:nvSpPr>
          <p:spPr>
            <a:xfrm>
              <a:off x="7530" y="4787"/>
              <a:ext cx="850" cy="850"/>
            </a:xfrm>
            <a:prstGeom prst="rect">
              <a:avLst/>
            </a:prstGeom>
            <a:solidFill>
              <a:srgbClr val="F1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8" name="文本框 7">
              <a:extLst>
                <a:ext uri="{FF2B5EF4-FFF2-40B4-BE49-F238E27FC236}">
                  <a16:creationId xmlns:a16="http://schemas.microsoft.com/office/drawing/2014/main" id="{3951722E-C044-EC6E-2C0D-627DCBF0080A}"/>
                </a:ext>
              </a:extLst>
            </p:cNvPr>
            <p:cNvSpPr txBox="1"/>
            <p:nvPr/>
          </p:nvSpPr>
          <p:spPr>
            <a:xfrm>
              <a:off x="8736" y="4801"/>
              <a:ext cx="5994" cy="751"/>
            </a:xfrm>
            <a:prstGeom prst="rect">
              <a:avLst/>
            </a:prstGeom>
            <a:noFill/>
          </p:spPr>
          <p:txBody>
            <a:bodyPr wrap="none" rtlCol="0">
              <a:spAutoFit/>
            </a:bodyPr>
            <a:lstStyle/>
            <a:p>
              <a:r>
                <a:rPr kumimoji="1" lang="en-US" altLang="zh-CN" sz="2500" b="1" dirty="0">
                  <a:latin typeface="Times New Roman" panose="02020603050405020304" pitchFamily="18" charset="0"/>
                  <a:cs typeface="Times New Roman" panose="02020603050405020304" pitchFamily="18" charset="0"/>
                  <a:sym typeface="+mn-ea"/>
                </a:rPr>
                <a:t>Word2Vec &amp; </a:t>
              </a:r>
              <a:r>
                <a:rPr kumimoji="1" lang="en-US" altLang="zh-CN" sz="2500" b="1" dirty="0" err="1">
                  <a:latin typeface="Times New Roman" panose="02020603050405020304" pitchFamily="18" charset="0"/>
                  <a:cs typeface="Times New Roman" panose="02020603050405020304" pitchFamily="18" charset="0"/>
                  <a:sym typeface="+mn-ea"/>
                </a:rPr>
                <a:t>GloVe</a:t>
              </a:r>
              <a:r>
                <a:rPr kumimoji="1" lang="en-US" altLang="zh-CN" sz="2500" b="1" dirty="0">
                  <a:latin typeface="Times New Roman" panose="02020603050405020304" pitchFamily="18" charset="0"/>
                  <a:cs typeface="Times New Roman" panose="02020603050405020304" pitchFamily="18" charset="0"/>
                  <a:sym typeface="+mn-ea"/>
                </a:rPr>
                <a:t> model</a:t>
              </a:r>
              <a:endParaRPr kumimoji="1" lang="zh-CN" altLang="en-US" sz="2500" b="1" dirty="0">
                <a:latin typeface="Times New Roman" panose="02020603050405020304" pitchFamily="18" charset="0"/>
                <a:cs typeface="Times New Roman" panose="02020603050405020304" pitchFamily="18" charset="0"/>
                <a:sym typeface="+mn-ea"/>
              </a:endParaRPr>
            </a:p>
          </p:txBody>
        </p:sp>
        <p:sp>
          <p:nvSpPr>
            <p:cNvPr id="9" name="矩形 8">
              <a:extLst>
                <a:ext uri="{FF2B5EF4-FFF2-40B4-BE49-F238E27FC236}">
                  <a16:creationId xmlns:a16="http://schemas.microsoft.com/office/drawing/2014/main" id="{5A69E223-B4CD-2506-2D58-12996D0D892E}"/>
                </a:ext>
              </a:extLst>
            </p:cNvPr>
            <p:cNvSpPr/>
            <p:nvPr/>
          </p:nvSpPr>
          <p:spPr>
            <a:xfrm>
              <a:off x="7058" y="4567"/>
              <a:ext cx="1190" cy="1115"/>
            </a:xfrm>
            <a:prstGeom prst="rect">
              <a:avLst/>
            </a:prstGeom>
          </p:spPr>
          <p:txBody>
            <a:bodyPr wrap="none">
              <a:spAutoFit/>
            </a:bodyPr>
            <a:lstStyle/>
            <a:p>
              <a:pPr algn="ctr"/>
              <a:r>
                <a:rPr kumimoji="1" lang="en-US" altLang="zh-CN" sz="4000" b="1" i="1">
                  <a:solidFill>
                    <a:srgbClr val="2164ED"/>
                  </a:solidFill>
                  <a:latin typeface="Arial" panose="020B0604020202020204" pitchFamily="34" charset="0"/>
                  <a:ea typeface="微软雅黑" panose="020B0503020204020204" pitchFamily="34" charset="-122"/>
                  <a:cs typeface="Arial" panose="020B0604020202020204" pitchFamily="34" charset="0"/>
                </a:rPr>
                <a:t>03</a:t>
              </a:r>
              <a:endParaRPr kumimoji="1" lang="zh-CN" altLang="en-US" sz="4000" b="1" i="1" dirty="0">
                <a:solidFill>
                  <a:srgbClr val="2164ED"/>
                </a:solidFill>
                <a:latin typeface="Arial" panose="020B0604020202020204" pitchFamily="34" charset="0"/>
                <a:ea typeface="微软雅黑" panose="020B0503020204020204" pitchFamily="34" charset="-122"/>
                <a:cs typeface="Arial" panose="020B0604020202020204" pitchFamily="34" charset="0"/>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67008" y="2644170"/>
            <a:ext cx="8836889" cy="1569660"/>
            <a:chOff x="2879405" y="2489688"/>
            <a:chExt cx="8836889" cy="1569660"/>
          </a:xfrm>
        </p:grpSpPr>
        <p:sp>
          <p:nvSpPr>
            <p:cNvPr id="4" name="文本框 3"/>
            <p:cNvSpPr txBox="1"/>
            <p:nvPr>
              <p:custDataLst>
                <p:tags r:id="rId1"/>
              </p:custDataLst>
            </p:nvPr>
          </p:nvSpPr>
          <p:spPr>
            <a:xfrm>
              <a:off x="4899813" y="2859691"/>
              <a:ext cx="6816481" cy="830997"/>
            </a:xfrm>
            <a:prstGeom prst="rect">
              <a:avLst/>
            </a:prstGeom>
            <a:noFill/>
          </p:spPr>
          <p:txBody>
            <a:bodyPr wrap="none" rtlCol="0">
              <a:spAutoFit/>
            </a:bodyPr>
            <a:lstStyle/>
            <a:p>
              <a:r>
                <a:rPr kumimoji="1" lang="en-US" altLang="zh-CN" sz="4800" dirty="0">
                  <a:latin typeface="Times New Roman" panose="02020603050405020304" pitchFamily="18" charset="0"/>
                  <a:cs typeface="Times New Roman" panose="02020603050405020304" pitchFamily="18" charset="0"/>
                  <a:sym typeface="+mn-ea"/>
                </a:rPr>
                <a:t>Word2Vec &amp; </a:t>
              </a:r>
              <a:r>
                <a:rPr kumimoji="1" lang="en-US" altLang="zh-CN" sz="4800" dirty="0" err="1">
                  <a:latin typeface="Times New Roman" panose="02020603050405020304" pitchFamily="18" charset="0"/>
                  <a:cs typeface="Times New Roman" panose="02020603050405020304" pitchFamily="18" charset="0"/>
                  <a:sym typeface="+mn-ea"/>
                </a:rPr>
                <a:t>GloVe</a:t>
              </a:r>
              <a:r>
                <a:rPr kumimoji="1" lang="en-US" altLang="zh-CN" sz="4800" dirty="0">
                  <a:latin typeface="Times New Roman" panose="02020603050405020304" pitchFamily="18" charset="0"/>
                  <a:cs typeface="Times New Roman" panose="02020603050405020304" pitchFamily="18" charset="0"/>
                  <a:sym typeface="+mn-ea"/>
                </a:rPr>
                <a:t> model</a:t>
              </a:r>
              <a:endParaRPr kumimoji="1" lang="zh-CN" altLang="en-US" sz="4800" dirty="0">
                <a:latin typeface="Times New Roman" panose="02020603050405020304" pitchFamily="18" charset="0"/>
                <a:cs typeface="Times New Roman" panose="02020603050405020304" pitchFamily="18" charset="0"/>
                <a:sym typeface="+mn-ea"/>
              </a:endParaRPr>
            </a:p>
          </p:txBody>
        </p:sp>
        <p:sp>
          <p:nvSpPr>
            <p:cNvPr id="5" name="矩形 4"/>
            <p:cNvSpPr/>
            <p:nvPr>
              <p:custDataLst>
                <p:tags r:id="rId2"/>
              </p:custDataLst>
            </p:nvPr>
          </p:nvSpPr>
          <p:spPr>
            <a:xfrm>
              <a:off x="2879405" y="2489688"/>
              <a:ext cx="1553631" cy="1569660"/>
            </a:xfrm>
            <a:prstGeom prst="rect">
              <a:avLst/>
            </a:prstGeom>
            <a:noFill/>
          </p:spPr>
          <p:txBody>
            <a:bodyPr wrap="none">
              <a:spAutoFit/>
            </a:bodyPr>
            <a:lstStyle/>
            <a:p>
              <a:pPr algn="ctr"/>
              <a:r>
                <a:rPr kumimoji="1" lang="en-US" altLang="zh-CN" sz="9600" b="1" dirty="0">
                  <a:solidFill>
                    <a:srgbClr val="0646FF"/>
                  </a:solidFill>
                  <a:latin typeface="Arial" panose="020B0604020202020204" pitchFamily="34" charset="0"/>
                  <a:ea typeface="微软雅黑" panose="020B0503020204020204" charset="-122"/>
                  <a:cs typeface="Arial" panose="020B0604020202020204" pitchFamily="34" charset="0"/>
                </a:rPr>
                <a:t>04</a:t>
              </a:r>
            </a:p>
          </p:txBody>
        </p:sp>
      </p:grpSp>
    </p:spTree>
    <p:extLst>
      <p:ext uri="{BB962C8B-B14F-4D97-AF65-F5344CB8AC3E}">
        <p14:creationId xmlns:p14="http://schemas.microsoft.com/office/powerpoint/2010/main" val="2993983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238" y="62850"/>
            <a:ext cx="10816035" cy="548640"/>
          </a:xfrm>
        </p:spPr>
        <p:txBody>
          <a:bodyPr/>
          <a:lstStyle/>
          <a:p>
            <a:r>
              <a:rPr lang="en-US" altLang="zh-CN" dirty="0"/>
              <a:t>Learnable word embeddings</a:t>
            </a:r>
            <a:endParaRPr lang="zh-CN" altLang="en-US" dirty="0"/>
          </a:p>
        </p:txBody>
      </p:sp>
      <p:sp>
        <p:nvSpPr>
          <p:cNvPr id="3" name="文本框 2">
            <a:extLst>
              <a:ext uri="{FF2B5EF4-FFF2-40B4-BE49-F238E27FC236}">
                <a16:creationId xmlns:a16="http://schemas.microsoft.com/office/drawing/2014/main" id="{65F52B28-6A74-5F79-0278-71CDDA437927}"/>
              </a:ext>
            </a:extLst>
          </p:cNvPr>
          <p:cNvSpPr txBox="1"/>
          <p:nvPr/>
        </p:nvSpPr>
        <p:spPr>
          <a:xfrm>
            <a:off x="191491" y="1233762"/>
            <a:ext cx="11809017" cy="2579176"/>
          </a:xfrm>
          <a:prstGeom prst="rect">
            <a:avLst/>
          </a:prstGeom>
          <a:noFill/>
        </p:spPr>
        <p:txBody>
          <a:bodyPr wrap="square" rtlCol="0" anchor="t">
            <a:noAutofit/>
          </a:bodyPr>
          <a:lstStyle/>
          <a:p>
            <a:pPr algn="just">
              <a:lnSpc>
                <a:spcPct val="150000"/>
              </a:lnSpc>
            </a:pPr>
            <a:r>
              <a:rPr lang="en-US" altLang="zh-CN" sz="2000" b="1" dirty="0">
                <a:latin typeface="Times New Roman" panose="02020603050405020304" pitchFamily="18" charset="0"/>
                <a:cs typeface="Times New Roman" panose="02020603050405020304" pitchFamily="18" charset="0"/>
              </a:rPr>
              <a:t>The Word Embedding method </a:t>
            </a:r>
            <a:r>
              <a:rPr lang="en-US" altLang="zh-CN" sz="2000" dirty="0">
                <a:latin typeface="Times New Roman" panose="02020603050405020304" pitchFamily="18" charset="0"/>
                <a:cs typeface="Times New Roman" panose="02020603050405020304" pitchFamily="18" charset="0"/>
              </a:rPr>
              <a:t>based on deep learning or neural networks mainly solves the high-dimensional problem generated by traditional natural language processing (NLP) word embedding methods.</a:t>
            </a:r>
          </a:p>
          <a:p>
            <a:pPr algn="just">
              <a:lnSpc>
                <a:spcPct val="150000"/>
              </a:lnSpc>
            </a:pPr>
            <a:r>
              <a:rPr lang="en-US" altLang="zh-CN" sz="2000" b="1" dirty="0">
                <a:latin typeface="Times New Roman" panose="02020603050405020304" pitchFamily="18" charset="0"/>
                <a:cs typeface="Times New Roman" panose="02020603050405020304" pitchFamily="18" charset="0"/>
              </a:rPr>
              <a:t>The basic principle of this method </a:t>
            </a:r>
            <a:r>
              <a:rPr lang="en-US" altLang="zh-CN" sz="2000" dirty="0">
                <a:latin typeface="Times New Roman" panose="02020603050405020304" pitchFamily="18" charset="0"/>
                <a:cs typeface="Times New Roman" panose="02020603050405020304" pitchFamily="18" charset="0"/>
              </a:rPr>
              <a:t>is to train a neural network classifier to predict whether a word will co occur in the context of another word. The weight of this network can be understood as word embedding. Word2Vec and Glove are the two most common neural network-based word embedding methods.</a:t>
            </a:r>
            <a:endParaRPr lang="zh-CN" altLang="en-US" sz="20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7900ADA3-03E5-CBEC-1FC6-545707B5E556}"/>
              </a:ext>
            </a:extLst>
          </p:cNvPr>
          <p:cNvSpPr txBox="1"/>
          <p:nvPr/>
        </p:nvSpPr>
        <p:spPr>
          <a:xfrm>
            <a:off x="196595" y="3757016"/>
            <a:ext cx="11803913" cy="2386609"/>
          </a:xfrm>
          <a:prstGeom prst="rect">
            <a:avLst/>
          </a:prstGeom>
          <a:noFill/>
        </p:spPr>
        <p:txBody>
          <a:bodyPr wrap="square" rtlCol="0" anchor="t">
            <a:noAutofit/>
          </a:bodyPr>
          <a:lstStyle/>
          <a:p>
            <a:pPr algn="just">
              <a:lnSpc>
                <a:spcPct val="150000"/>
              </a:lnSpc>
            </a:pPr>
            <a:r>
              <a:rPr lang="en-US" altLang="zh-CN" sz="2000" b="1" dirty="0">
                <a:latin typeface="Times New Roman" panose="02020603050405020304" pitchFamily="18" charset="0"/>
                <a:cs typeface="Times New Roman" panose="02020603050405020304" pitchFamily="18" charset="0"/>
              </a:rPr>
              <a:t>Context information: </a:t>
            </a:r>
            <a:r>
              <a:rPr lang="en-US" altLang="zh-CN" sz="2000" dirty="0">
                <a:latin typeface="Times New Roman" panose="02020603050405020304" pitchFamily="18" charset="0"/>
                <a:cs typeface="Times New Roman" panose="02020603050405020304" pitchFamily="18" charset="0"/>
              </a:rPr>
              <a:t>Deep learning or neural network word embedding methods train neural networks to understand the meaning of words using context information. Traditional word embedding methods, such as One Hot Encoding, often lead to excessively high dimensions and are difficult to handle. The neural network method learns the semantic information of each word directly by predicting the co-occurrence relationship of words. At the same time, each word can be mapped to a smaller, dense vector space, solving the problem of dimensionality.</a:t>
            </a:r>
            <a:endParaRPr lang="zh-CN" altLang="en-US" sz="20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37A9FE85-E212-71E3-4657-628CD8F548E7}"/>
              </a:ext>
            </a:extLst>
          </p:cNvPr>
          <p:cNvSpPr txBox="1"/>
          <p:nvPr/>
        </p:nvSpPr>
        <p:spPr>
          <a:xfrm>
            <a:off x="196595" y="714375"/>
            <a:ext cx="5899405" cy="643504"/>
          </a:xfrm>
          <a:prstGeom prst="rect">
            <a:avLst/>
          </a:prstGeom>
          <a:noFill/>
        </p:spPr>
        <p:txBody>
          <a:bodyPr wrap="square" rtlCol="0" anchor="t">
            <a:noAutofit/>
          </a:bodyPr>
          <a:lstStyle/>
          <a:p>
            <a:pPr>
              <a:lnSpc>
                <a:spcPct val="150000"/>
              </a:lnSpc>
            </a:pPr>
            <a:r>
              <a:rPr lang="en-US" altLang="zh-CN" sz="2000" b="1" dirty="0">
                <a:latin typeface="Times New Roman" panose="02020603050405020304" pitchFamily="18" charset="0"/>
                <a:cs typeface="Times New Roman" panose="02020603050405020304" pitchFamily="18" charset="0"/>
              </a:rPr>
              <a:t>Word Embedding Method Based on Deep Learning</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7168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238" y="62850"/>
            <a:ext cx="10816035" cy="548640"/>
          </a:xfrm>
        </p:spPr>
        <p:txBody>
          <a:bodyPr/>
          <a:lstStyle/>
          <a:p>
            <a:r>
              <a:rPr lang="en-US" altLang="zh-CN" dirty="0"/>
              <a:t>Word2Vec </a:t>
            </a:r>
            <a:endParaRPr lang="zh-CN" altLang="en-US" dirty="0"/>
          </a:p>
        </p:txBody>
      </p:sp>
      <p:sp>
        <p:nvSpPr>
          <p:cNvPr id="3" name="文本框 2">
            <a:extLst>
              <a:ext uri="{FF2B5EF4-FFF2-40B4-BE49-F238E27FC236}">
                <a16:creationId xmlns:a16="http://schemas.microsoft.com/office/drawing/2014/main" id="{65F52B28-6A74-5F79-0278-71CDDA437927}"/>
              </a:ext>
            </a:extLst>
          </p:cNvPr>
          <p:cNvSpPr txBox="1"/>
          <p:nvPr/>
        </p:nvSpPr>
        <p:spPr>
          <a:xfrm>
            <a:off x="196595" y="677577"/>
            <a:ext cx="10924678" cy="434176"/>
          </a:xfrm>
          <a:prstGeom prst="rect">
            <a:avLst/>
          </a:prstGeom>
          <a:noFill/>
        </p:spPr>
        <p:txBody>
          <a:bodyPr wrap="square" rtlCol="0" anchor="t">
            <a:noAutofit/>
          </a:bodyPr>
          <a:lstStyle/>
          <a:p>
            <a:pPr>
              <a:lnSpc>
                <a:spcPct val="150000"/>
              </a:lnSpc>
            </a:pPr>
            <a:r>
              <a:rPr lang="en-US" altLang="zh-CN" sz="2000" b="1" dirty="0">
                <a:latin typeface="Times New Roman" panose="02020603050405020304" pitchFamily="18" charset="0"/>
                <a:cs typeface="Times New Roman" panose="02020603050405020304" pitchFamily="18" charset="0"/>
              </a:rPr>
              <a:t>Word2Vec principle: </a:t>
            </a:r>
            <a:r>
              <a:rPr lang="en-US" altLang="zh-CN" sz="2000" dirty="0">
                <a:latin typeface="Times New Roman" panose="02020603050405020304" pitchFamily="18" charset="0"/>
                <a:cs typeface="Times New Roman" panose="02020603050405020304" pitchFamily="18" charset="0"/>
              </a:rPr>
              <a:t>Word2Vec predicts word co-occurrence by training a neural network classifier.</a:t>
            </a:r>
            <a:endParaRPr lang="zh-CN" altLang="en-US" sz="20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7900ADA3-03E5-CBEC-1FC6-545707B5E556}"/>
              </a:ext>
            </a:extLst>
          </p:cNvPr>
          <p:cNvSpPr txBox="1"/>
          <p:nvPr/>
        </p:nvSpPr>
        <p:spPr>
          <a:xfrm>
            <a:off x="250915" y="1331046"/>
            <a:ext cx="11708647" cy="942974"/>
          </a:xfrm>
          <a:prstGeom prst="rect">
            <a:avLst/>
          </a:prstGeom>
          <a:noFill/>
        </p:spPr>
        <p:txBody>
          <a:bodyPr wrap="square" rtlCol="0" anchor="t">
            <a:noAutofit/>
          </a:bodyPr>
          <a:lstStyle/>
          <a:p>
            <a:pPr algn="just">
              <a:lnSpc>
                <a:spcPct val="150000"/>
              </a:lnSpc>
            </a:pPr>
            <a:r>
              <a:rPr lang="en-US" altLang="zh-CN" sz="2000" dirty="0">
                <a:latin typeface="Times New Roman" panose="02020603050405020304" pitchFamily="18" charset="0"/>
                <a:cs typeface="Times New Roman" panose="02020603050405020304" pitchFamily="18" charset="0"/>
              </a:rPr>
              <a:t>This process involves training a neural network model with the goal of predicting which words may appear in the surrounding context of a given word. This is based on the assumption that the meaning and usage of words in language can be understood and captured through the context in which they appear.</a:t>
            </a:r>
            <a:endParaRPr lang="zh-CN" altLang="en-US" sz="20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CC4E26A4-EB34-ED19-892D-6BBE7C8F05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777" y="2780433"/>
            <a:ext cx="10696816" cy="4031263"/>
          </a:xfrm>
          <a:prstGeom prst="rect">
            <a:avLst/>
          </a:prstGeom>
        </p:spPr>
      </p:pic>
    </p:spTree>
    <p:extLst>
      <p:ext uri="{BB962C8B-B14F-4D97-AF65-F5344CB8AC3E}">
        <p14:creationId xmlns:p14="http://schemas.microsoft.com/office/powerpoint/2010/main" val="2373125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238" y="62850"/>
            <a:ext cx="10816035" cy="548640"/>
          </a:xfrm>
        </p:spPr>
        <p:txBody>
          <a:bodyPr/>
          <a:lstStyle/>
          <a:p>
            <a:r>
              <a:rPr lang="en-US" altLang="zh-CN" dirty="0"/>
              <a:t>Word2Vec</a:t>
            </a:r>
            <a:r>
              <a:rPr lang="zh-CN" altLang="en-US" dirty="0"/>
              <a:t> </a:t>
            </a:r>
          </a:p>
        </p:txBody>
      </p:sp>
      <p:sp>
        <p:nvSpPr>
          <p:cNvPr id="3" name="文本框 2">
            <a:extLst>
              <a:ext uri="{FF2B5EF4-FFF2-40B4-BE49-F238E27FC236}">
                <a16:creationId xmlns:a16="http://schemas.microsoft.com/office/drawing/2014/main" id="{65F52B28-6A74-5F79-0278-71CDDA437927}"/>
              </a:ext>
            </a:extLst>
          </p:cNvPr>
          <p:cNvSpPr txBox="1"/>
          <p:nvPr/>
        </p:nvSpPr>
        <p:spPr>
          <a:xfrm>
            <a:off x="250916" y="784067"/>
            <a:ext cx="10924678" cy="719704"/>
          </a:xfrm>
          <a:prstGeom prst="rect">
            <a:avLst/>
          </a:prstGeom>
          <a:noFill/>
        </p:spPr>
        <p:txBody>
          <a:bodyPr wrap="square" rtlCol="0" anchor="t">
            <a:noAutofit/>
          </a:bodyPr>
          <a:lstStyle/>
          <a:p>
            <a:pPr>
              <a:lnSpc>
                <a:spcPct val="150000"/>
              </a:lnSpc>
            </a:pPr>
            <a:endParaRPr lang="zh-CN" altLang="en-US" b="1" dirty="0"/>
          </a:p>
        </p:txBody>
      </p:sp>
      <p:sp>
        <p:nvSpPr>
          <p:cNvPr id="5" name="文本框 4">
            <a:extLst>
              <a:ext uri="{FF2B5EF4-FFF2-40B4-BE49-F238E27FC236}">
                <a16:creationId xmlns:a16="http://schemas.microsoft.com/office/drawing/2014/main" id="{7900ADA3-03E5-CBEC-1FC6-545707B5E556}"/>
              </a:ext>
            </a:extLst>
          </p:cNvPr>
          <p:cNvSpPr txBox="1"/>
          <p:nvPr/>
        </p:nvSpPr>
        <p:spPr>
          <a:xfrm>
            <a:off x="196594" y="672432"/>
            <a:ext cx="11848487" cy="1603700"/>
          </a:xfrm>
          <a:prstGeom prst="rect">
            <a:avLst/>
          </a:prstGeom>
          <a:noFill/>
        </p:spPr>
        <p:txBody>
          <a:bodyPr wrap="square" rtlCol="0" anchor="t">
            <a:noAutofit/>
          </a:bodyPr>
          <a:lstStyle/>
          <a:p>
            <a:pPr algn="just">
              <a:lnSpc>
                <a:spcPct val="150000"/>
              </a:lnSpc>
            </a:pPr>
            <a:r>
              <a:rPr lang="en-US" altLang="zh-CN" sz="2000" b="1" dirty="0">
                <a:latin typeface="Times New Roman" panose="02020603050405020304" pitchFamily="18" charset="0"/>
                <a:cs typeface="Times New Roman" panose="02020603050405020304" pitchFamily="18" charset="0"/>
              </a:rPr>
              <a:t>Example: </a:t>
            </a:r>
            <a:r>
              <a:rPr lang="en-US" altLang="zh-CN" sz="2000" dirty="0">
                <a:latin typeface="Times New Roman" panose="02020603050405020304" pitchFamily="18" charset="0"/>
                <a:cs typeface="Times New Roman" panose="02020603050405020304" pitchFamily="18" charset="0"/>
              </a:rPr>
              <a:t>Consider the sentence: "The white polar bear is eating fish.". In this example, the model will learn how to predict "polar bear" based on "white", "fish eating" based on "polar bear", and so on, in order to capture contextual relationships between words.</a:t>
            </a:r>
            <a:endParaRPr lang="zh-CN" altLang="en-US" sz="20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CC4E26A4-EB34-ED19-892D-6BBE7C8F05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601" y="2337074"/>
            <a:ext cx="10905145" cy="4109775"/>
          </a:xfrm>
          <a:prstGeom prst="rect">
            <a:avLst/>
          </a:prstGeom>
        </p:spPr>
      </p:pic>
    </p:spTree>
    <p:extLst>
      <p:ext uri="{BB962C8B-B14F-4D97-AF65-F5344CB8AC3E}">
        <p14:creationId xmlns:p14="http://schemas.microsoft.com/office/powerpoint/2010/main" val="152962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238" y="62850"/>
            <a:ext cx="10816035" cy="548640"/>
          </a:xfrm>
        </p:spPr>
        <p:txBody>
          <a:bodyPr/>
          <a:lstStyle/>
          <a:p>
            <a:r>
              <a:rPr lang="en-US" altLang="zh-CN" dirty="0"/>
              <a:t>Word2Vec</a:t>
            </a:r>
            <a:endParaRPr lang="zh-CN" altLang="en-US" dirty="0"/>
          </a:p>
        </p:txBody>
      </p:sp>
      <p:sp>
        <p:nvSpPr>
          <p:cNvPr id="3" name="文本框 2">
            <a:extLst>
              <a:ext uri="{FF2B5EF4-FFF2-40B4-BE49-F238E27FC236}">
                <a16:creationId xmlns:a16="http://schemas.microsoft.com/office/drawing/2014/main" id="{65F52B28-6A74-5F79-0278-71CDDA437927}"/>
              </a:ext>
            </a:extLst>
          </p:cNvPr>
          <p:cNvSpPr txBox="1"/>
          <p:nvPr/>
        </p:nvSpPr>
        <p:spPr>
          <a:xfrm>
            <a:off x="250916" y="784067"/>
            <a:ext cx="10924678" cy="719704"/>
          </a:xfrm>
          <a:prstGeom prst="rect">
            <a:avLst/>
          </a:prstGeom>
          <a:noFill/>
        </p:spPr>
        <p:txBody>
          <a:bodyPr wrap="square" rtlCol="0" anchor="t">
            <a:noAutofit/>
          </a:bodyPr>
          <a:lstStyle/>
          <a:p>
            <a:pPr>
              <a:lnSpc>
                <a:spcPct val="150000"/>
              </a:lnSpc>
            </a:pPr>
            <a:r>
              <a:rPr lang="en-US" altLang="zh-CN" sz="2000" b="1" dirty="0">
                <a:latin typeface="Times New Roman" panose="02020603050405020304" pitchFamily="18" charset="0"/>
                <a:cs typeface="Times New Roman" panose="02020603050405020304" pitchFamily="18" charset="0"/>
              </a:rPr>
              <a:t>Context window for Word2Vec</a:t>
            </a:r>
            <a:endParaRPr lang="zh-CN" altLang="en-US" sz="20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7900ADA3-03E5-CBEC-1FC6-545707B5E556}"/>
              </a:ext>
            </a:extLst>
          </p:cNvPr>
          <p:cNvSpPr txBox="1"/>
          <p:nvPr/>
        </p:nvSpPr>
        <p:spPr>
          <a:xfrm>
            <a:off x="250916" y="1331045"/>
            <a:ext cx="11761274" cy="1451625"/>
          </a:xfrm>
          <a:prstGeom prst="rect">
            <a:avLst/>
          </a:prstGeom>
          <a:noFill/>
        </p:spPr>
        <p:txBody>
          <a:bodyPr wrap="square" rtlCol="0" anchor="t">
            <a:noAutofit/>
          </a:bodyPr>
          <a:lstStyle/>
          <a:p>
            <a:pPr algn="just">
              <a:lnSpc>
                <a:spcPct val="150000"/>
              </a:lnSpc>
            </a:pPr>
            <a:r>
              <a:rPr lang="en-US" altLang="zh-CN" sz="2000" dirty="0">
                <a:latin typeface="Times New Roman" panose="02020603050405020304" pitchFamily="18" charset="0"/>
                <a:cs typeface="Times New Roman" panose="02020603050405020304" pitchFamily="18" charset="0"/>
              </a:rPr>
              <a:t>In the Word2Vec model, a context window is used to establish the </a:t>
            </a:r>
            <a:r>
              <a:rPr lang="en-US" altLang="zh-CN" sz="2000" dirty="0">
                <a:solidFill>
                  <a:srgbClr val="FF0000"/>
                </a:solidFill>
                <a:latin typeface="Times New Roman" panose="02020603050405020304" pitchFamily="18" charset="0"/>
                <a:cs typeface="Times New Roman" panose="02020603050405020304" pitchFamily="18" charset="0"/>
              </a:rPr>
              <a:t>content of the context for each word</a:t>
            </a:r>
            <a:r>
              <a:rPr lang="en-US" altLang="zh-CN" sz="2000" dirty="0">
                <a:latin typeface="Times New Roman" panose="02020603050405020304" pitchFamily="18" charset="0"/>
                <a:cs typeface="Times New Roman" panose="02020603050405020304" pitchFamily="18" charset="0"/>
              </a:rPr>
              <a:t>. </a:t>
            </a:r>
            <a:r>
              <a:rPr lang="en-US" altLang="zh-CN" sz="2000" b="1" dirty="0">
                <a:solidFill>
                  <a:srgbClr val="FF0000"/>
                </a:solidFill>
                <a:latin typeface="Times New Roman" panose="02020603050405020304" pitchFamily="18" charset="0"/>
                <a:cs typeface="Times New Roman" panose="02020603050405020304" pitchFamily="18" charset="0"/>
              </a:rPr>
              <a:t>A sliding window </a:t>
            </a:r>
            <a:r>
              <a:rPr lang="en-US" altLang="zh-CN" sz="2000" dirty="0">
                <a:latin typeface="Times New Roman" panose="02020603050405020304" pitchFamily="18" charset="0"/>
                <a:cs typeface="Times New Roman" panose="02020603050405020304" pitchFamily="18" charset="0"/>
              </a:rPr>
              <a:t>refers to capturing the relationship between words and their surrounding words by sliding a fixed size window within the text.</a:t>
            </a:r>
            <a:endParaRPr lang="zh-CN" altLang="en-US" sz="20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F05DC9D5-E451-8E8A-8DF2-18AC03240B66}"/>
              </a:ext>
            </a:extLst>
          </p:cNvPr>
          <p:cNvPicPr>
            <a:picLocks noChangeAspect="1"/>
          </p:cNvPicPr>
          <p:nvPr/>
        </p:nvPicPr>
        <p:blipFill rotWithShape="1">
          <a:blip r:embed="rId3">
            <a:extLst>
              <a:ext uri="{28A0092B-C50C-407E-A947-70E740481C1C}">
                <a14:useLocalDpi xmlns:a14="http://schemas.microsoft.com/office/drawing/2010/main" val="0"/>
              </a:ext>
            </a:extLst>
          </a:blip>
          <a:srcRect t="2097"/>
          <a:stretch/>
        </p:blipFill>
        <p:spPr>
          <a:xfrm>
            <a:off x="3259444" y="3189983"/>
            <a:ext cx="6331887" cy="2962891"/>
          </a:xfrm>
          <a:prstGeom prst="rect">
            <a:avLst/>
          </a:prstGeom>
        </p:spPr>
      </p:pic>
    </p:spTree>
    <p:extLst>
      <p:ext uri="{BB962C8B-B14F-4D97-AF65-F5344CB8AC3E}">
        <p14:creationId xmlns:p14="http://schemas.microsoft.com/office/powerpoint/2010/main" val="2528181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238" y="62850"/>
            <a:ext cx="10816035" cy="548640"/>
          </a:xfrm>
        </p:spPr>
        <p:txBody>
          <a:bodyPr/>
          <a:lstStyle/>
          <a:p>
            <a:r>
              <a:rPr lang="en-US" altLang="zh-CN" dirty="0"/>
              <a:t>Word2Vec</a:t>
            </a:r>
            <a:endParaRPr lang="zh-CN" altLang="en-US" dirty="0"/>
          </a:p>
        </p:txBody>
      </p:sp>
      <p:sp>
        <p:nvSpPr>
          <p:cNvPr id="3" name="文本框 2">
            <a:extLst>
              <a:ext uri="{FF2B5EF4-FFF2-40B4-BE49-F238E27FC236}">
                <a16:creationId xmlns:a16="http://schemas.microsoft.com/office/drawing/2014/main" id="{65F52B28-6A74-5F79-0278-71CDDA437927}"/>
              </a:ext>
            </a:extLst>
          </p:cNvPr>
          <p:cNvSpPr txBox="1"/>
          <p:nvPr/>
        </p:nvSpPr>
        <p:spPr>
          <a:xfrm>
            <a:off x="342516" y="474906"/>
            <a:ext cx="3367711" cy="548640"/>
          </a:xfrm>
          <a:prstGeom prst="rect">
            <a:avLst/>
          </a:prstGeom>
          <a:noFill/>
        </p:spPr>
        <p:txBody>
          <a:bodyPr wrap="square" rtlCol="0" anchor="t">
            <a:noAutofit/>
          </a:bodyPr>
          <a:lstStyle/>
          <a:p>
            <a:pPr>
              <a:lnSpc>
                <a:spcPct val="150000"/>
              </a:lnSpc>
            </a:pPr>
            <a:r>
              <a:rPr lang="en-US" altLang="zh-CN" sz="2000" b="1" dirty="0">
                <a:latin typeface="Times New Roman" panose="02020603050405020304" pitchFamily="18" charset="0"/>
                <a:cs typeface="Times New Roman" panose="02020603050405020304" pitchFamily="18" charset="0"/>
              </a:rPr>
              <a:t>Word2Vec</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Sliding Window</a:t>
            </a:r>
            <a:endParaRPr lang="zh-CN" altLang="en-US" sz="20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7900ADA3-03E5-CBEC-1FC6-545707B5E556}"/>
              </a:ext>
            </a:extLst>
          </p:cNvPr>
          <p:cNvSpPr txBox="1"/>
          <p:nvPr/>
        </p:nvSpPr>
        <p:spPr>
          <a:xfrm>
            <a:off x="208784" y="844242"/>
            <a:ext cx="11774431" cy="3629082"/>
          </a:xfrm>
          <a:prstGeom prst="rect">
            <a:avLst/>
          </a:prstGeom>
          <a:noFill/>
        </p:spPr>
        <p:txBody>
          <a:bodyPr wrap="square" rtlCol="0" anchor="t">
            <a:noAutofit/>
          </a:bodyPr>
          <a:lstStyle/>
          <a:p>
            <a:pPr marL="285750" indent="-285750">
              <a:lnSpc>
                <a:spcPct val="150000"/>
              </a:lnSpc>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Window size: </a:t>
            </a:r>
            <a:r>
              <a:rPr lang="en-US" altLang="zh-CN" sz="2000" dirty="0">
                <a:latin typeface="Times New Roman" panose="02020603050405020304" pitchFamily="18" charset="0"/>
                <a:cs typeface="Times New Roman" panose="02020603050405020304" pitchFamily="18" charset="0"/>
              </a:rPr>
              <a:t>The size of the contextual window defines the contextual range that should be considered when analyzing specific words. For example, if the window size is 2, for the sentence "White polar bear eating fish", the model will consider "White polar bear" and "Polar bear eating" as the context of "in".</a:t>
            </a:r>
          </a:p>
          <a:p>
            <a:pPr marL="285750" indent="-285750">
              <a:lnSpc>
                <a:spcPct val="150000"/>
              </a:lnSpc>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Context capture: </a:t>
            </a:r>
            <a:r>
              <a:rPr lang="en-US" altLang="zh-CN" sz="2000" dirty="0">
                <a:latin typeface="Times New Roman" panose="02020603050405020304" pitchFamily="18" charset="0"/>
                <a:cs typeface="Times New Roman" panose="02020603050405020304" pitchFamily="18" charset="0"/>
              </a:rPr>
              <a:t>Using this method, the model can understand the relationship between "polar bear" and "white" and "eating fish" in "white polar bear". This helps to reveal the semantics of the word "polar bear" and construct its word vector based on its local context.</a:t>
            </a:r>
          </a:p>
          <a:p>
            <a:pPr marL="285750" indent="-285750">
              <a:lnSpc>
                <a:spcPct val="150000"/>
              </a:lnSpc>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After training</a:t>
            </a:r>
            <a:r>
              <a:rPr lang="en-US" altLang="zh-CN" sz="2000" dirty="0">
                <a:latin typeface="Times New Roman" panose="02020603050405020304" pitchFamily="18" charset="0"/>
                <a:cs typeface="Times New Roman" panose="02020603050405020304" pitchFamily="18" charset="0"/>
              </a:rPr>
              <a:t>, the Word2Vec model can use a single word as input to predict the surrounding words, and the model learns the semantic relationships of the vocabulary.</a:t>
            </a:r>
            <a:endParaRPr lang="zh-CN" altLang="en-US" sz="20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F05DC9D5-E451-8E8A-8DF2-18AC03240B66}"/>
              </a:ext>
            </a:extLst>
          </p:cNvPr>
          <p:cNvPicPr>
            <a:picLocks noChangeAspect="1"/>
          </p:cNvPicPr>
          <p:nvPr/>
        </p:nvPicPr>
        <p:blipFill rotWithShape="1">
          <a:blip r:embed="rId3">
            <a:extLst>
              <a:ext uri="{28A0092B-C50C-407E-A947-70E740481C1C}">
                <a14:useLocalDpi xmlns:a14="http://schemas.microsoft.com/office/drawing/2010/main" val="0"/>
              </a:ext>
            </a:extLst>
          </a:blip>
          <a:srcRect t="2097"/>
          <a:stretch/>
        </p:blipFill>
        <p:spPr>
          <a:xfrm>
            <a:off x="6830590" y="4095840"/>
            <a:ext cx="5273697" cy="2762160"/>
          </a:xfrm>
          <a:prstGeom prst="rect">
            <a:avLst/>
          </a:prstGeom>
        </p:spPr>
      </p:pic>
    </p:spTree>
    <p:extLst>
      <p:ext uri="{BB962C8B-B14F-4D97-AF65-F5344CB8AC3E}">
        <p14:creationId xmlns:p14="http://schemas.microsoft.com/office/powerpoint/2010/main" val="1837743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238" y="62850"/>
            <a:ext cx="10816035" cy="548640"/>
          </a:xfrm>
        </p:spPr>
        <p:txBody>
          <a:bodyPr/>
          <a:lstStyle/>
          <a:p>
            <a:r>
              <a:rPr lang="en-US" altLang="zh-CN" dirty="0"/>
              <a:t>Word2Vec</a:t>
            </a:r>
            <a:endParaRPr lang="zh-CN" altLang="en-US" dirty="0"/>
          </a:p>
        </p:txBody>
      </p:sp>
      <p:sp>
        <p:nvSpPr>
          <p:cNvPr id="3" name="文本框 2">
            <a:extLst>
              <a:ext uri="{FF2B5EF4-FFF2-40B4-BE49-F238E27FC236}">
                <a16:creationId xmlns:a16="http://schemas.microsoft.com/office/drawing/2014/main" id="{65F52B28-6A74-5F79-0278-71CDDA437927}"/>
              </a:ext>
            </a:extLst>
          </p:cNvPr>
          <p:cNvSpPr txBox="1"/>
          <p:nvPr/>
        </p:nvSpPr>
        <p:spPr>
          <a:xfrm>
            <a:off x="257493" y="545710"/>
            <a:ext cx="2913303" cy="465832"/>
          </a:xfrm>
          <a:prstGeom prst="rect">
            <a:avLst/>
          </a:prstGeom>
          <a:noFill/>
        </p:spPr>
        <p:txBody>
          <a:bodyPr wrap="square" rtlCol="0" anchor="t">
            <a:noAutofit/>
          </a:bodyPr>
          <a:lstStyle/>
          <a:p>
            <a:pPr>
              <a:lnSpc>
                <a:spcPct val="150000"/>
              </a:lnSpc>
            </a:pPr>
            <a:r>
              <a:rPr lang="en-US" altLang="zh-CN" sz="2000" b="1" dirty="0">
                <a:latin typeface="Times New Roman" panose="02020603050405020304" pitchFamily="18" charset="0"/>
                <a:cs typeface="Times New Roman" panose="02020603050405020304" pitchFamily="18" charset="0"/>
              </a:rPr>
              <a:t>Word2Vec</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train</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detailed</a:t>
            </a:r>
            <a:endParaRPr lang="zh-CN" altLang="en-US" sz="20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7900ADA3-03E5-CBEC-1FC6-545707B5E556}"/>
              </a:ext>
            </a:extLst>
          </p:cNvPr>
          <p:cNvSpPr txBox="1"/>
          <p:nvPr/>
        </p:nvSpPr>
        <p:spPr>
          <a:xfrm>
            <a:off x="250915" y="897825"/>
            <a:ext cx="11879685" cy="3779430"/>
          </a:xfrm>
          <a:prstGeom prst="rect">
            <a:avLst/>
          </a:prstGeom>
          <a:noFill/>
        </p:spPr>
        <p:txBody>
          <a:bodyPr wrap="square" rtlCol="0" anchor="t">
            <a:noAutofit/>
          </a:bodyPr>
          <a:lstStyle/>
          <a:p>
            <a:pPr marL="285750" indent="-285750" algn="just">
              <a:lnSpc>
                <a:spcPct val="150000"/>
              </a:lnSpc>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Both the input and output layers use one hot encoding: </a:t>
            </a:r>
            <a:r>
              <a:rPr lang="en-US" altLang="zh-CN" sz="2000" dirty="0">
                <a:latin typeface="Times New Roman" panose="02020603050405020304" pitchFamily="18" charset="0"/>
                <a:cs typeface="Times New Roman" panose="02020603050405020304" pitchFamily="18" charset="0"/>
              </a:rPr>
              <a:t>in the model, each word in the input and output is represented through one hot encoding, which means that for each word in the vocabulary, there is a unique, high-dimensional sparse vector.</a:t>
            </a:r>
          </a:p>
          <a:p>
            <a:pPr marL="285750" indent="-285750" algn="just">
              <a:lnSpc>
                <a:spcPct val="150000"/>
              </a:lnSpc>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The output layer is the probability of each contextual word: </a:t>
            </a:r>
            <a:r>
              <a:rPr lang="en-US" altLang="zh-CN" sz="2000" dirty="0">
                <a:latin typeface="Times New Roman" panose="02020603050405020304" pitchFamily="18" charset="0"/>
                <a:cs typeface="Times New Roman" panose="02020603050405020304" pitchFamily="18" charset="0"/>
              </a:rPr>
              <a:t>the output layer is a probability distribution that represents the probability of each other word in the vocabulary appearing in the context of the input word given the input word.</a:t>
            </a:r>
          </a:p>
          <a:p>
            <a:pPr marL="285750" indent="-285750" algn="just">
              <a:lnSpc>
                <a:spcPct val="150000"/>
              </a:lnSpc>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Using standard </a:t>
            </a:r>
            <a:r>
              <a:rPr lang="en-US" altLang="zh-CN" sz="2000" b="1" dirty="0" err="1">
                <a:latin typeface="Times New Roman" panose="02020603050405020304" pitchFamily="18" charset="0"/>
                <a:cs typeface="Times New Roman" panose="02020603050405020304" pitchFamily="18" charset="0"/>
              </a:rPr>
              <a:t>softmax</a:t>
            </a:r>
            <a:r>
              <a:rPr lang="en-US" altLang="zh-CN" sz="2000" b="1" dirty="0">
                <a:latin typeface="Times New Roman" panose="02020603050405020304" pitchFamily="18" charset="0"/>
                <a:cs typeface="Times New Roman" panose="02020603050405020304" pitchFamily="18" charset="0"/>
              </a:rPr>
              <a:t> loss function: </a:t>
            </a:r>
            <a:r>
              <a:rPr lang="en-US" altLang="zh-CN" sz="2000" dirty="0">
                <a:latin typeface="Times New Roman" panose="02020603050405020304" pitchFamily="18" charset="0"/>
                <a:cs typeface="Times New Roman" panose="02020603050405020304" pitchFamily="18" charset="0"/>
              </a:rPr>
              <a:t>The model optimizes its weights through continuous training using the </a:t>
            </a:r>
            <a:r>
              <a:rPr lang="en-US" altLang="zh-CN" sz="2000" dirty="0" err="1">
                <a:latin typeface="Times New Roman" panose="02020603050405020304" pitchFamily="18" charset="0"/>
                <a:cs typeface="Times New Roman" panose="02020603050405020304" pitchFamily="18" charset="0"/>
              </a:rPr>
              <a:t>softmax</a:t>
            </a:r>
            <a:r>
              <a:rPr lang="en-US" altLang="zh-CN" sz="2000" dirty="0">
                <a:latin typeface="Times New Roman" panose="02020603050405020304" pitchFamily="18" charset="0"/>
                <a:cs typeface="Times New Roman" panose="02020603050405020304" pitchFamily="18" charset="0"/>
              </a:rPr>
              <a:t> loss function.</a:t>
            </a:r>
            <a:endParaRPr lang="zh-CN" altLang="en-US" sz="20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F05DC9D5-E451-8E8A-8DF2-18AC03240B66}"/>
              </a:ext>
            </a:extLst>
          </p:cNvPr>
          <p:cNvPicPr>
            <a:picLocks noChangeAspect="1"/>
          </p:cNvPicPr>
          <p:nvPr/>
        </p:nvPicPr>
        <p:blipFill rotWithShape="1">
          <a:blip r:embed="rId3">
            <a:extLst>
              <a:ext uri="{28A0092B-C50C-407E-A947-70E740481C1C}">
                <a14:useLocalDpi xmlns:a14="http://schemas.microsoft.com/office/drawing/2010/main" val="0"/>
              </a:ext>
            </a:extLst>
          </a:blip>
          <a:srcRect t="2097"/>
          <a:stretch/>
        </p:blipFill>
        <p:spPr>
          <a:xfrm>
            <a:off x="6262654" y="4358899"/>
            <a:ext cx="5340738" cy="2499101"/>
          </a:xfrm>
          <a:prstGeom prst="rect">
            <a:avLst/>
          </a:prstGeom>
        </p:spPr>
      </p:pic>
    </p:spTree>
    <p:extLst>
      <p:ext uri="{BB962C8B-B14F-4D97-AF65-F5344CB8AC3E}">
        <p14:creationId xmlns:p14="http://schemas.microsoft.com/office/powerpoint/2010/main" val="2704060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238" y="62850"/>
            <a:ext cx="10816035" cy="548640"/>
          </a:xfrm>
        </p:spPr>
        <p:txBody>
          <a:bodyPr/>
          <a:lstStyle/>
          <a:p>
            <a:r>
              <a:rPr lang="en-US" altLang="zh-CN" dirty="0"/>
              <a:t>Word2Vec</a:t>
            </a:r>
            <a:endParaRPr lang="zh-CN" altLang="en-US" dirty="0"/>
          </a:p>
        </p:txBody>
      </p:sp>
      <p:sp>
        <p:nvSpPr>
          <p:cNvPr id="3" name="文本框 2">
            <a:extLst>
              <a:ext uri="{FF2B5EF4-FFF2-40B4-BE49-F238E27FC236}">
                <a16:creationId xmlns:a16="http://schemas.microsoft.com/office/drawing/2014/main" id="{65F52B28-6A74-5F79-0278-71CDDA437927}"/>
              </a:ext>
            </a:extLst>
          </p:cNvPr>
          <p:cNvSpPr txBox="1"/>
          <p:nvPr/>
        </p:nvSpPr>
        <p:spPr>
          <a:xfrm>
            <a:off x="198289" y="478654"/>
            <a:ext cx="2479127" cy="546979"/>
          </a:xfrm>
          <a:prstGeom prst="rect">
            <a:avLst/>
          </a:prstGeom>
          <a:noFill/>
        </p:spPr>
        <p:txBody>
          <a:bodyPr wrap="square" rtlCol="0" anchor="t">
            <a:noAutofit/>
          </a:bodyPr>
          <a:lstStyle/>
          <a:p>
            <a:pPr>
              <a:lnSpc>
                <a:spcPct val="150000"/>
              </a:lnSpc>
            </a:pPr>
            <a:r>
              <a:rPr lang="en-US" altLang="zh-CN" sz="2000" b="1" dirty="0">
                <a:latin typeface="Times New Roman" panose="02020603050405020304" pitchFamily="18" charset="0"/>
                <a:cs typeface="Times New Roman" panose="02020603050405020304" pitchFamily="18" charset="0"/>
              </a:rPr>
              <a:t>Word2Vec feature</a:t>
            </a:r>
            <a:endParaRPr lang="zh-CN" altLang="en-US" sz="20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7900ADA3-03E5-CBEC-1FC6-545707B5E556}"/>
              </a:ext>
            </a:extLst>
          </p:cNvPr>
          <p:cNvSpPr txBox="1"/>
          <p:nvPr/>
        </p:nvSpPr>
        <p:spPr>
          <a:xfrm>
            <a:off x="206123" y="890291"/>
            <a:ext cx="11787588" cy="3339929"/>
          </a:xfrm>
          <a:prstGeom prst="rect">
            <a:avLst/>
          </a:prstGeom>
          <a:noFill/>
        </p:spPr>
        <p:txBody>
          <a:bodyPr wrap="square" rtlCol="0" anchor="t">
            <a:noAutofit/>
          </a:bodyPr>
          <a:lstStyle/>
          <a:p>
            <a:pPr marL="285750" indent="-285750" algn="just">
              <a:lnSpc>
                <a:spcPct val="150000"/>
              </a:lnSpc>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In models trained through Word2Vec, </a:t>
            </a:r>
            <a:r>
              <a:rPr lang="en-US" altLang="zh-CN" sz="2000" dirty="0">
                <a:latin typeface="Times New Roman" panose="02020603050405020304" pitchFamily="18" charset="0"/>
                <a:cs typeface="Times New Roman" panose="02020603050405020304" pitchFamily="18" charset="0"/>
              </a:rPr>
              <a:t>words with higher co-occurrence frequencies tend to be closer in the vector space. This means that in Euclidean distance, the vectors of semantically similar or related words (such as synonyms and antonyms) will approach each other.</a:t>
            </a:r>
          </a:p>
          <a:p>
            <a:pPr marL="285750" indent="-285750" algn="just">
              <a:lnSpc>
                <a:spcPct val="150000"/>
              </a:lnSpc>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Vector operations reveal semantic relationships: </a:t>
            </a:r>
            <a:r>
              <a:rPr lang="en-US" altLang="zh-CN" sz="2000" dirty="0">
                <a:latin typeface="Times New Roman" panose="02020603050405020304" pitchFamily="18" charset="0"/>
                <a:cs typeface="Times New Roman" panose="02020603050405020304" pitchFamily="18" charset="0"/>
              </a:rPr>
              <a:t>Vector addition and subtraction operations in the model can reveal semantic relationships between words. For example, through this vector operation, interesting semantic associations can be discovered, such as "king" subtracting "man" and adding "woman" may approach the vector of "queen".</a:t>
            </a:r>
            <a:endParaRPr lang="zh-CN" altLang="en-US" sz="20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14F6985C-F253-5876-49D6-82AA9F839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762" y="4302285"/>
            <a:ext cx="3828631" cy="2454419"/>
          </a:xfrm>
          <a:prstGeom prst="rect">
            <a:avLst/>
          </a:prstGeom>
        </p:spPr>
      </p:pic>
      <p:pic>
        <p:nvPicPr>
          <p:cNvPr id="6" name="图片 5">
            <a:extLst>
              <a:ext uri="{FF2B5EF4-FFF2-40B4-BE49-F238E27FC236}">
                <a16:creationId xmlns:a16="http://schemas.microsoft.com/office/drawing/2014/main" id="{CF03C528-03AC-F975-5D2E-EE767A6CA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9069" y="4297808"/>
            <a:ext cx="3536643" cy="2497342"/>
          </a:xfrm>
          <a:prstGeom prst="rect">
            <a:avLst/>
          </a:prstGeom>
        </p:spPr>
      </p:pic>
    </p:spTree>
    <p:extLst>
      <p:ext uri="{BB962C8B-B14F-4D97-AF65-F5344CB8AC3E}">
        <p14:creationId xmlns:p14="http://schemas.microsoft.com/office/powerpoint/2010/main" val="2574888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238" y="62850"/>
            <a:ext cx="10816035" cy="548640"/>
          </a:xfrm>
        </p:spPr>
        <p:txBody>
          <a:bodyPr/>
          <a:lstStyle/>
          <a:p>
            <a:r>
              <a:rPr lang="en-US" altLang="zh-CN" dirty="0"/>
              <a:t>Word2Vec</a:t>
            </a:r>
            <a:endParaRPr lang="zh-CN" altLang="en-US" dirty="0"/>
          </a:p>
        </p:txBody>
      </p:sp>
      <p:sp>
        <p:nvSpPr>
          <p:cNvPr id="5" name="文本框 4">
            <a:extLst>
              <a:ext uri="{FF2B5EF4-FFF2-40B4-BE49-F238E27FC236}">
                <a16:creationId xmlns:a16="http://schemas.microsoft.com/office/drawing/2014/main" id="{7900ADA3-03E5-CBEC-1FC6-545707B5E556}"/>
              </a:ext>
            </a:extLst>
          </p:cNvPr>
          <p:cNvSpPr txBox="1"/>
          <p:nvPr/>
        </p:nvSpPr>
        <p:spPr>
          <a:xfrm>
            <a:off x="196594" y="597619"/>
            <a:ext cx="11841909" cy="5763709"/>
          </a:xfrm>
          <a:prstGeom prst="rect">
            <a:avLst/>
          </a:prstGeom>
          <a:noFill/>
        </p:spPr>
        <p:txBody>
          <a:bodyPr wrap="square" rtlCol="0" anchor="t">
            <a:noAutofit/>
          </a:bodyPr>
          <a:lstStyle/>
          <a:p>
            <a:pPr algn="just">
              <a:lnSpc>
                <a:spcPct val="150000"/>
              </a:lnSpc>
            </a:pPr>
            <a:r>
              <a:rPr lang="en-US" altLang="zh-CN" sz="2000" b="1" dirty="0">
                <a:latin typeface="Times New Roman" panose="02020603050405020304" pitchFamily="18" charset="0"/>
                <a:cs typeface="Times New Roman" panose="02020603050405020304" pitchFamily="18" charset="0"/>
              </a:rPr>
              <a:t>Dimensions of Word2Vec</a:t>
            </a:r>
          </a:p>
          <a:p>
            <a:pPr algn="just">
              <a:lnSpc>
                <a:spcPct val="150000"/>
              </a:lnSpc>
            </a:pPr>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latin typeface="Times New Roman" panose="02020603050405020304" pitchFamily="18" charset="0"/>
                <a:cs typeface="Times New Roman" panose="02020603050405020304" pitchFamily="18" charset="0"/>
              </a:rPr>
              <a:t>The Word2Vec model typically generates vectors with dimensions between 100-1000, which is significantly reduced compared to previously introduced word bag models or TF-IDF word embedding models. Moreover, these Word2Vec generated vectors can capture rich semantic information,</a:t>
            </a:r>
          </a:p>
          <a:p>
            <a:pPr algn="just">
              <a:lnSpc>
                <a:spcPct val="150000"/>
              </a:lnSpc>
            </a:pPr>
            <a:endParaRPr lang="en-US" altLang="zh-CN" sz="2000" b="1" dirty="0">
              <a:latin typeface="Times New Roman" panose="02020603050405020304" pitchFamily="18" charset="0"/>
              <a:cs typeface="Times New Roman" panose="02020603050405020304" pitchFamily="18" charset="0"/>
            </a:endParaRPr>
          </a:p>
          <a:p>
            <a:pPr algn="just">
              <a:lnSpc>
                <a:spcPct val="150000"/>
              </a:lnSpc>
            </a:pPr>
            <a:r>
              <a:rPr lang="en-US" altLang="zh-CN" sz="2000" b="1" dirty="0">
                <a:latin typeface="Times New Roman" panose="02020603050405020304" pitchFamily="18" charset="0"/>
                <a:cs typeface="Times New Roman" panose="02020603050405020304" pitchFamily="18" charset="0"/>
              </a:rPr>
              <a:t>Dimensionality reduction: </a:t>
            </a:r>
            <a:r>
              <a:rPr lang="en-US" altLang="zh-CN" sz="2000" dirty="0">
                <a:latin typeface="Times New Roman" panose="02020603050405020304" pitchFamily="18" charset="0"/>
                <a:cs typeface="Times New Roman" panose="02020603050405020304" pitchFamily="18" charset="0"/>
              </a:rPr>
              <a:t>Sometimes we still need to utilize smaller dimensional vectors when resources are limited or dealing with large-scale data. To obtain smaller dimensional vectors, dimensionality reduction techniques such as principal component analysis (PCA) or t-SNE can be used. These techniques can reduce the dimensionality of vectors while preserving key information in the original vector as much as possible. The reduced vector can still reflect the semantic relationships between words, but it only uses lower computational costs.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05474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238" y="62850"/>
            <a:ext cx="10816035" cy="548640"/>
          </a:xfrm>
        </p:spPr>
        <p:txBody>
          <a:bodyPr/>
          <a:lstStyle/>
          <a:p>
            <a:r>
              <a:rPr lang="en-US" altLang="zh-CN" dirty="0"/>
              <a:t>Word2Vec</a:t>
            </a:r>
            <a:endParaRPr lang="zh-CN" altLang="en-US" dirty="0"/>
          </a:p>
        </p:txBody>
      </p:sp>
      <p:sp>
        <p:nvSpPr>
          <p:cNvPr id="5" name="文本框 4">
            <a:extLst>
              <a:ext uri="{FF2B5EF4-FFF2-40B4-BE49-F238E27FC236}">
                <a16:creationId xmlns:a16="http://schemas.microsoft.com/office/drawing/2014/main" id="{7900ADA3-03E5-CBEC-1FC6-545707B5E556}"/>
              </a:ext>
            </a:extLst>
          </p:cNvPr>
          <p:cNvSpPr txBox="1"/>
          <p:nvPr/>
        </p:nvSpPr>
        <p:spPr>
          <a:xfrm>
            <a:off x="305238" y="707740"/>
            <a:ext cx="11690168" cy="3772162"/>
          </a:xfrm>
          <a:prstGeom prst="rect">
            <a:avLst/>
          </a:prstGeom>
          <a:noFill/>
        </p:spPr>
        <p:txBody>
          <a:bodyPr wrap="square" rtlCol="0" anchor="t">
            <a:noAutofit/>
          </a:bodyPr>
          <a:lstStyle/>
          <a:p>
            <a:pPr algn="just">
              <a:lnSpc>
                <a:spcPct val="150000"/>
              </a:lnSpc>
            </a:pPr>
            <a:r>
              <a:rPr lang="en-US" altLang="zh-CN" sz="2000" b="1" dirty="0">
                <a:latin typeface="Times New Roman" panose="02020603050405020304" pitchFamily="18" charset="0"/>
                <a:cs typeface="Times New Roman" panose="02020603050405020304" pitchFamily="18" charset="0"/>
              </a:rPr>
              <a:t>The advantages and disadvantages of Word2Vec</a:t>
            </a:r>
          </a:p>
          <a:p>
            <a:pPr marL="285750" indent="-285750" algn="just">
              <a:lnSpc>
                <a:spcPct val="150000"/>
              </a:lnSpc>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Advantages: </a:t>
            </a:r>
            <a:r>
              <a:rPr lang="en-US" altLang="zh-CN" sz="2000" dirty="0">
                <a:latin typeface="Times New Roman" panose="02020603050405020304" pitchFamily="18" charset="0"/>
                <a:cs typeface="Times New Roman" panose="02020603050405020304" pitchFamily="18" charset="0"/>
              </a:rPr>
              <a:t>Word2Vec is publicly available and free of charge, often used as a pre trained word vector, and can be directly used for various natural language processing tasks without further training.</a:t>
            </a:r>
          </a:p>
          <a:p>
            <a:pPr marL="285750" indent="-285750" algn="just">
              <a:lnSpc>
                <a:spcPct val="150000"/>
              </a:lnSpc>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Disadvantage: </a:t>
            </a:r>
            <a:r>
              <a:rPr lang="en-US" altLang="zh-CN" sz="2000" dirty="0">
                <a:latin typeface="Times New Roman" panose="02020603050405020304" pitchFamily="18" charset="0"/>
                <a:cs typeface="Times New Roman" panose="02020603050405020304" pitchFamily="18" charset="0"/>
              </a:rPr>
              <a:t>Due to the fact that Word2Vec only considers contextual content during training, and our input during use is individual words, we cannot capture the relevant meanings and language structures generated by word order in the text.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6103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90512" y="2618118"/>
            <a:ext cx="7184364" cy="1569660"/>
            <a:chOff x="2879405" y="2489688"/>
            <a:chExt cx="7184364" cy="1569660"/>
          </a:xfrm>
        </p:grpSpPr>
        <p:sp>
          <p:nvSpPr>
            <p:cNvPr id="4" name="文本框 3"/>
            <p:cNvSpPr txBox="1"/>
            <p:nvPr>
              <p:custDataLst>
                <p:tags r:id="rId1"/>
              </p:custDataLst>
            </p:nvPr>
          </p:nvSpPr>
          <p:spPr>
            <a:xfrm>
              <a:off x="4899813" y="2859691"/>
              <a:ext cx="5163956" cy="830997"/>
            </a:xfrm>
            <a:prstGeom prst="rect">
              <a:avLst/>
            </a:prstGeom>
            <a:noFill/>
          </p:spPr>
          <p:txBody>
            <a:bodyPr wrap="square" rtlCol="0">
              <a:spAutoFit/>
            </a:bodyPr>
            <a:lstStyle/>
            <a:p>
              <a:r>
                <a:rPr kumimoji="1" lang="en-US" altLang="zh-CN" sz="4800" b="1" dirty="0">
                  <a:latin typeface="微软雅黑" panose="020B0503020204020204" pitchFamily="34" charset="-122"/>
                  <a:sym typeface="+mn-ea"/>
                </a:rPr>
                <a:t>NLP</a:t>
              </a:r>
              <a:r>
                <a:rPr kumimoji="1" lang="zh-CN" altLang="en-US" sz="4800" b="1" dirty="0">
                  <a:latin typeface="微软雅黑" panose="020B0503020204020204" pitchFamily="34" charset="-122"/>
                  <a:sym typeface="+mn-ea"/>
                </a:rPr>
                <a:t> </a:t>
              </a:r>
              <a:r>
                <a:rPr kumimoji="1" lang="en-US" altLang="zh-CN" sz="4800" b="1" dirty="0">
                  <a:latin typeface="微软雅黑" panose="020B0503020204020204" pitchFamily="34" charset="-122"/>
                  <a:sym typeface="+mn-ea"/>
                </a:rPr>
                <a:t>Summary</a:t>
              </a:r>
              <a:endParaRPr kumimoji="1" lang="zh-CN" altLang="en-US" sz="4800" b="1" dirty="0">
                <a:latin typeface="微软雅黑" panose="020B0503020204020204" pitchFamily="34" charset="-122"/>
                <a:sym typeface="+mn-ea"/>
              </a:endParaRPr>
            </a:p>
          </p:txBody>
        </p:sp>
        <p:sp>
          <p:nvSpPr>
            <p:cNvPr id="5" name="矩形 4"/>
            <p:cNvSpPr/>
            <p:nvPr>
              <p:custDataLst>
                <p:tags r:id="rId2"/>
              </p:custDataLst>
            </p:nvPr>
          </p:nvSpPr>
          <p:spPr>
            <a:xfrm>
              <a:off x="2879405" y="2489688"/>
              <a:ext cx="1553631" cy="1569660"/>
            </a:xfrm>
            <a:prstGeom prst="rect">
              <a:avLst/>
            </a:prstGeom>
            <a:noFill/>
          </p:spPr>
          <p:txBody>
            <a:bodyPr wrap="none">
              <a:spAutoFit/>
            </a:bodyPr>
            <a:lstStyle/>
            <a:p>
              <a:pPr algn="ctr"/>
              <a:r>
                <a:rPr kumimoji="1" lang="en-US" altLang="zh-CN" sz="9600" b="1">
                  <a:solidFill>
                    <a:srgbClr val="0646FF"/>
                  </a:solidFill>
                  <a:latin typeface="Arial" panose="020B0604020202020204" pitchFamily="34" charset="0"/>
                  <a:ea typeface="微软雅黑" panose="020B0503020204020204" charset="-122"/>
                  <a:cs typeface="Arial" panose="020B0604020202020204" pitchFamily="34" charset="0"/>
                </a:rPr>
                <a:t>01</a:t>
              </a:r>
              <a:endParaRPr kumimoji="1" lang="en-US" altLang="zh-CN" sz="9600" b="1" dirty="0">
                <a:solidFill>
                  <a:srgbClr val="0646FF"/>
                </a:solidFill>
                <a:latin typeface="Arial" panose="020B0604020202020204" pitchFamily="34" charset="0"/>
                <a:ea typeface="微软雅黑" panose="020B0503020204020204" charset="-122"/>
                <a:cs typeface="Arial" panose="020B0604020202020204" pitchFamily="34" charset="0"/>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238" y="62850"/>
            <a:ext cx="10816035" cy="548640"/>
          </a:xfrm>
        </p:spPr>
        <p:txBody>
          <a:bodyPr/>
          <a:lstStyle/>
          <a:p>
            <a:r>
              <a:rPr lang="en-US" altLang="zh-CN" dirty="0" err="1"/>
              <a:t>EXample</a:t>
            </a:r>
            <a:r>
              <a:rPr lang="zh-CN" altLang="en-US" dirty="0"/>
              <a:t>：</a:t>
            </a:r>
            <a:r>
              <a:rPr lang="en-US" altLang="zh-CN" dirty="0"/>
              <a:t>Word2Vec</a:t>
            </a:r>
            <a:endParaRPr lang="zh-CN" altLang="en-US" dirty="0"/>
          </a:p>
        </p:txBody>
      </p:sp>
      <p:sp>
        <p:nvSpPr>
          <p:cNvPr id="3" name="文本框 2">
            <a:extLst>
              <a:ext uri="{FF2B5EF4-FFF2-40B4-BE49-F238E27FC236}">
                <a16:creationId xmlns:a16="http://schemas.microsoft.com/office/drawing/2014/main" id="{65F52B28-6A74-5F79-0278-71CDDA437927}"/>
              </a:ext>
            </a:extLst>
          </p:cNvPr>
          <p:cNvSpPr txBox="1"/>
          <p:nvPr/>
        </p:nvSpPr>
        <p:spPr>
          <a:xfrm>
            <a:off x="196595" y="611490"/>
            <a:ext cx="10924678" cy="932066"/>
          </a:xfrm>
          <a:prstGeom prst="rect">
            <a:avLst/>
          </a:prstGeom>
          <a:noFill/>
        </p:spPr>
        <p:txBody>
          <a:bodyPr wrap="square" rtlCol="0" anchor="t">
            <a:noAutofit/>
          </a:bodyPr>
          <a:lstStyle/>
          <a:p>
            <a:pPr>
              <a:lnSpc>
                <a:spcPct val="150000"/>
              </a:lnSpc>
            </a:pPr>
            <a:r>
              <a:rPr lang="en-US" altLang="zh-CN" b="1" dirty="0"/>
              <a:t>Using </a:t>
            </a:r>
            <a:r>
              <a:rPr lang="en-US" altLang="zh-CN" b="1" dirty="0" err="1"/>
              <a:t>gensim</a:t>
            </a:r>
            <a:r>
              <a:rPr lang="en-US" altLang="zh-CN" b="1" dirty="0"/>
              <a:t> for word2vec</a:t>
            </a:r>
            <a:r>
              <a:rPr lang="zh-CN" altLang="en-US" b="1" dirty="0"/>
              <a:t>，</a:t>
            </a:r>
            <a:r>
              <a:rPr lang="en-US" altLang="zh-CN" b="1" dirty="0"/>
              <a:t>install: </a:t>
            </a:r>
            <a:r>
              <a:rPr lang="sv-SE" altLang="zh-CN" b="1" dirty="0">
                <a:solidFill>
                  <a:srgbClr val="FF0000"/>
                </a:solidFill>
              </a:rPr>
              <a:t>pip install -i https://pypi.tuna.tsinghua.edu.cn/simple gensim</a:t>
            </a:r>
          </a:p>
          <a:p>
            <a:pPr>
              <a:lnSpc>
                <a:spcPct val="150000"/>
              </a:lnSpc>
            </a:pPr>
            <a:endParaRPr lang="en-US" altLang="zh-CN" b="1" dirty="0">
              <a:solidFill>
                <a:srgbClr val="FF0000"/>
              </a:solidFill>
            </a:endParaRPr>
          </a:p>
        </p:txBody>
      </p:sp>
      <p:sp>
        <p:nvSpPr>
          <p:cNvPr id="11" name="文本框 10">
            <a:extLst>
              <a:ext uri="{FF2B5EF4-FFF2-40B4-BE49-F238E27FC236}">
                <a16:creationId xmlns:a16="http://schemas.microsoft.com/office/drawing/2014/main" id="{A2052942-3D53-00CB-46EA-C34E15FE149B}"/>
              </a:ext>
            </a:extLst>
          </p:cNvPr>
          <p:cNvSpPr txBox="1"/>
          <p:nvPr/>
        </p:nvSpPr>
        <p:spPr>
          <a:xfrm>
            <a:off x="196595" y="5535197"/>
            <a:ext cx="8803713" cy="431324"/>
          </a:xfrm>
          <a:prstGeom prst="rect">
            <a:avLst/>
          </a:prstGeom>
          <a:noFill/>
        </p:spPr>
        <p:txBody>
          <a:bodyPr wrap="square" rtlCol="0" anchor="t">
            <a:noAutofit/>
          </a:bodyPr>
          <a:lstStyle/>
          <a:p>
            <a:pPr>
              <a:lnSpc>
                <a:spcPct val="150000"/>
              </a:lnSpc>
            </a:pPr>
            <a:r>
              <a:rPr lang="en-US" altLang="zh-CN" b="1" dirty="0">
                <a:solidFill>
                  <a:srgbClr val="FF0000"/>
                </a:solidFill>
              </a:rPr>
              <a:t>output: ?</a:t>
            </a:r>
          </a:p>
        </p:txBody>
      </p:sp>
      <p:pic>
        <p:nvPicPr>
          <p:cNvPr id="15" name="图片 14">
            <a:extLst>
              <a:ext uri="{FF2B5EF4-FFF2-40B4-BE49-F238E27FC236}">
                <a16:creationId xmlns:a16="http://schemas.microsoft.com/office/drawing/2014/main" id="{747691F4-4D71-67ED-2DD4-C0629A844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019" y="1107141"/>
            <a:ext cx="8198073" cy="5436534"/>
          </a:xfrm>
          <a:prstGeom prst="rect">
            <a:avLst/>
          </a:prstGeom>
        </p:spPr>
      </p:pic>
    </p:spTree>
    <p:extLst>
      <p:ext uri="{BB962C8B-B14F-4D97-AF65-F5344CB8AC3E}">
        <p14:creationId xmlns:p14="http://schemas.microsoft.com/office/powerpoint/2010/main" val="2778400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238" y="62850"/>
            <a:ext cx="10816035" cy="548640"/>
          </a:xfrm>
        </p:spPr>
        <p:txBody>
          <a:bodyPr/>
          <a:lstStyle/>
          <a:p>
            <a:r>
              <a:rPr lang="en-US" altLang="zh-CN" dirty="0"/>
              <a:t>Example</a:t>
            </a:r>
            <a:r>
              <a:rPr lang="zh-CN" altLang="en-US" dirty="0"/>
              <a:t>：</a:t>
            </a:r>
            <a:r>
              <a:rPr lang="en-US" altLang="zh-CN" dirty="0"/>
              <a:t>Word2Vec</a:t>
            </a:r>
            <a:endParaRPr lang="zh-CN" altLang="en-US" dirty="0"/>
          </a:p>
        </p:txBody>
      </p:sp>
      <p:sp>
        <p:nvSpPr>
          <p:cNvPr id="3" name="文本框 2">
            <a:extLst>
              <a:ext uri="{FF2B5EF4-FFF2-40B4-BE49-F238E27FC236}">
                <a16:creationId xmlns:a16="http://schemas.microsoft.com/office/drawing/2014/main" id="{65F52B28-6A74-5F79-0278-71CDDA437927}"/>
              </a:ext>
            </a:extLst>
          </p:cNvPr>
          <p:cNvSpPr txBox="1"/>
          <p:nvPr/>
        </p:nvSpPr>
        <p:spPr>
          <a:xfrm>
            <a:off x="196595" y="611490"/>
            <a:ext cx="10924678" cy="548640"/>
          </a:xfrm>
          <a:prstGeom prst="rect">
            <a:avLst/>
          </a:prstGeom>
          <a:noFill/>
        </p:spPr>
        <p:txBody>
          <a:bodyPr wrap="square" rtlCol="0" anchor="t">
            <a:noAutofit/>
          </a:bodyPr>
          <a:lstStyle/>
          <a:p>
            <a:pPr>
              <a:lnSpc>
                <a:spcPct val="150000"/>
              </a:lnSpc>
            </a:pPr>
            <a:r>
              <a:rPr lang="en-US" altLang="zh-CN" b="1" dirty="0"/>
              <a:t>Using</a:t>
            </a:r>
            <a:r>
              <a:rPr lang="zh-CN" altLang="en-US" b="1" dirty="0"/>
              <a:t> </a:t>
            </a:r>
            <a:r>
              <a:rPr lang="en-US" altLang="zh-CN" b="1" dirty="0"/>
              <a:t>genism library for word2vec</a:t>
            </a:r>
            <a:r>
              <a:rPr lang="zh-CN" altLang="en-US" b="1" dirty="0"/>
              <a:t>，</a:t>
            </a:r>
            <a:r>
              <a:rPr lang="en-US" altLang="zh-CN" b="1" dirty="0"/>
              <a:t>install method: </a:t>
            </a:r>
            <a:r>
              <a:rPr lang="sv-SE" altLang="zh-CN" b="1" dirty="0">
                <a:solidFill>
                  <a:srgbClr val="FF0000"/>
                </a:solidFill>
              </a:rPr>
              <a:t>pip install -i https://pypi.tuna.tsinghua.edu.cn/simple gensim</a:t>
            </a:r>
          </a:p>
          <a:p>
            <a:pPr>
              <a:lnSpc>
                <a:spcPct val="150000"/>
              </a:lnSpc>
            </a:pPr>
            <a:endParaRPr lang="en-US" altLang="zh-CN" b="1" dirty="0">
              <a:solidFill>
                <a:srgbClr val="FF0000"/>
              </a:solidFill>
            </a:endParaRPr>
          </a:p>
        </p:txBody>
      </p:sp>
      <p:sp>
        <p:nvSpPr>
          <p:cNvPr id="11" name="文本框 10">
            <a:extLst>
              <a:ext uri="{FF2B5EF4-FFF2-40B4-BE49-F238E27FC236}">
                <a16:creationId xmlns:a16="http://schemas.microsoft.com/office/drawing/2014/main" id="{A2052942-3D53-00CB-46EA-C34E15FE149B}"/>
              </a:ext>
            </a:extLst>
          </p:cNvPr>
          <p:cNvSpPr txBox="1"/>
          <p:nvPr/>
        </p:nvSpPr>
        <p:spPr>
          <a:xfrm>
            <a:off x="196595" y="4176817"/>
            <a:ext cx="8803713" cy="431324"/>
          </a:xfrm>
          <a:prstGeom prst="rect">
            <a:avLst/>
          </a:prstGeom>
          <a:noFill/>
        </p:spPr>
        <p:txBody>
          <a:bodyPr wrap="square" rtlCol="0" anchor="t">
            <a:noAutofit/>
          </a:bodyPr>
          <a:lstStyle/>
          <a:p>
            <a:pPr>
              <a:lnSpc>
                <a:spcPct val="150000"/>
              </a:lnSpc>
            </a:pPr>
            <a:r>
              <a:rPr lang="en-US" altLang="zh-CN" b="1" dirty="0">
                <a:solidFill>
                  <a:srgbClr val="FF0000"/>
                </a:solidFill>
              </a:rPr>
              <a:t>output: </a:t>
            </a:r>
          </a:p>
        </p:txBody>
      </p:sp>
      <p:pic>
        <p:nvPicPr>
          <p:cNvPr id="8" name="图片 7">
            <a:extLst>
              <a:ext uri="{FF2B5EF4-FFF2-40B4-BE49-F238E27FC236}">
                <a16:creationId xmlns:a16="http://schemas.microsoft.com/office/drawing/2014/main" id="{2EABC078-3910-5CF7-D220-3BD2675B5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02" y="4727295"/>
            <a:ext cx="5114595" cy="1170006"/>
          </a:xfrm>
          <a:prstGeom prst="rect">
            <a:avLst/>
          </a:prstGeom>
        </p:spPr>
      </p:pic>
      <p:pic>
        <p:nvPicPr>
          <p:cNvPr id="9" name="图片 8">
            <a:extLst>
              <a:ext uri="{FF2B5EF4-FFF2-40B4-BE49-F238E27FC236}">
                <a16:creationId xmlns:a16="http://schemas.microsoft.com/office/drawing/2014/main" id="{A40D7D63-E1ED-BDE2-7FE6-A2A09CD8C534}"/>
              </a:ext>
            </a:extLst>
          </p:cNvPr>
          <p:cNvPicPr>
            <a:picLocks noChangeAspect="1"/>
          </p:cNvPicPr>
          <p:nvPr/>
        </p:nvPicPr>
        <p:blipFill rotWithShape="1">
          <a:blip r:embed="rId4">
            <a:extLst>
              <a:ext uri="{28A0092B-C50C-407E-A947-70E740481C1C}">
                <a14:useLocalDpi xmlns:a14="http://schemas.microsoft.com/office/drawing/2010/main" val="0"/>
              </a:ext>
            </a:extLst>
          </a:blip>
          <a:srcRect t="51082"/>
          <a:stretch/>
        </p:blipFill>
        <p:spPr>
          <a:xfrm>
            <a:off x="1615402" y="1326856"/>
            <a:ext cx="9453258" cy="3066661"/>
          </a:xfrm>
          <a:prstGeom prst="rect">
            <a:avLst/>
          </a:prstGeom>
        </p:spPr>
      </p:pic>
    </p:spTree>
    <p:extLst>
      <p:ext uri="{BB962C8B-B14F-4D97-AF65-F5344CB8AC3E}">
        <p14:creationId xmlns:p14="http://schemas.microsoft.com/office/powerpoint/2010/main" val="625438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238" y="62850"/>
            <a:ext cx="10816035" cy="548640"/>
          </a:xfrm>
        </p:spPr>
        <p:txBody>
          <a:bodyPr/>
          <a:lstStyle/>
          <a:p>
            <a:r>
              <a:rPr lang="en-US" altLang="zh-CN" dirty="0" err="1"/>
              <a:t>GloVe</a:t>
            </a:r>
            <a:r>
              <a:rPr lang="en-US" altLang="zh-CN" dirty="0"/>
              <a:t> </a:t>
            </a:r>
            <a:endParaRPr lang="zh-CN" altLang="en-US" dirty="0"/>
          </a:p>
        </p:txBody>
      </p:sp>
      <p:sp>
        <p:nvSpPr>
          <p:cNvPr id="3" name="文本框 2">
            <a:extLst>
              <a:ext uri="{FF2B5EF4-FFF2-40B4-BE49-F238E27FC236}">
                <a16:creationId xmlns:a16="http://schemas.microsoft.com/office/drawing/2014/main" id="{65F52B28-6A74-5F79-0278-71CDDA437927}"/>
              </a:ext>
            </a:extLst>
          </p:cNvPr>
          <p:cNvSpPr txBox="1"/>
          <p:nvPr/>
        </p:nvSpPr>
        <p:spPr>
          <a:xfrm>
            <a:off x="250916" y="784065"/>
            <a:ext cx="11570500" cy="4873373"/>
          </a:xfrm>
          <a:prstGeom prst="rect">
            <a:avLst/>
          </a:prstGeom>
          <a:noFill/>
        </p:spPr>
        <p:txBody>
          <a:bodyPr wrap="square" rtlCol="0" anchor="t">
            <a:noAutofit/>
          </a:bodyPr>
          <a:lstStyle/>
          <a:p>
            <a:pPr algn="just">
              <a:lnSpc>
                <a:spcPct val="150000"/>
              </a:lnSpc>
            </a:pPr>
            <a:r>
              <a:rPr lang="en-US" altLang="zh-CN" sz="2000" b="1" dirty="0" err="1">
                <a:latin typeface="Times New Roman" panose="02020603050405020304" pitchFamily="18" charset="0"/>
                <a:cs typeface="Times New Roman" panose="02020603050405020304" pitchFamily="18" charset="0"/>
              </a:rPr>
              <a:t>GloVe</a:t>
            </a:r>
            <a:r>
              <a:rPr lang="en-US" altLang="zh-CN" sz="2000" b="1" dirty="0">
                <a:latin typeface="Times New Roman" panose="02020603050405020304" pitchFamily="18" charset="0"/>
                <a:cs typeface="Times New Roman" panose="02020603050405020304" pitchFamily="18" charset="0"/>
              </a:rPr>
              <a:t> (Global Vectors for Word Representation) </a:t>
            </a:r>
            <a:r>
              <a:rPr lang="en-US" altLang="zh-CN" sz="2000" dirty="0">
                <a:latin typeface="Times New Roman" panose="02020603050405020304" pitchFamily="18" charset="0"/>
                <a:cs typeface="Times New Roman" panose="02020603050405020304" pitchFamily="18" charset="0"/>
              </a:rPr>
              <a:t>is a word vector generation method based on word co-occurrence matrix. It combines traditional matrix factorization techniques and changes the context window method used in Word2Vec to build a global word co-occurrence matrix. Unlike Word2Vec, which mainly focuses on local contextual relationships, </a:t>
            </a:r>
            <a:r>
              <a:rPr lang="en-US" altLang="zh-CN" sz="2000" dirty="0" err="1">
                <a:latin typeface="Times New Roman" panose="02020603050405020304" pitchFamily="18" charset="0"/>
                <a:cs typeface="Times New Roman" panose="02020603050405020304" pitchFamily="18" charset="0"/>
              </a:rPr>
              <a:t>GloVe</a:t>
            </a:r>
            <a:r>
              <a:rPr lang="en-US" altLang="zh-CN" sz="2000" dirty="0">
                <a:latin typeface="Times New Roman" panose="02020603050405020304" pitchFamily="18" charset="0"/>
                <a:cs typeface="Times New Roman" panose="02020603050405020304" pitchFamily="18" charset="0"/>
              </a:rPr>
              <a:t> aims to generate a global word vector representation that captures their semantic relationships by statistically analyzing the co-occurrence information of words in the entire dataset.</a:t>
            </a:r>
          </a:p>
          <a:p>
            <a:pPr algn="just">
              <a:lnSpc>
                <a:spcPct val="150000"/>
              </a:lnSpc>
            </a:pPr>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b="1" dirty="0">
                <a:latin typeface="Times New Roman" panose="02020603050405020304" pitchFamily="18" charset="0"/>
                <a:cs typeface="Times New Roman" panose="02020603050405020304" pitchFamily="18" charset="0"/>
              </a:rPr>
              <a:t>The dimensions of </a:t>
            </a:r>
            <a:r>
              <a:rPr lang="en-US" altLang="zh-CN" sz="2000" b="1" dirty="0" err="1">
                <a:latin typeface="Times New Roman" panose="02020603050405020304" pitchFamily="18" charset="0"/>
                <a:cs typeface="Times New Roman" panose="02020603050405020304" pitchFamily="18" charset="0"/>
              </a:rPr>
              <a:t>GloVe</a:t>
            </a:r>
            <a:r>
              <a:rPr lang="en-US" altLang="zh-CN" sz="2000" b="1" dirty="0">
                <a:latin typeface="Times New Roman" panose="02020603050405020304" pitchFamily="18" charset="0"/>
                <a:cs typeface="Times New Roman" panose="02020603050405020304" pitchFamily="18" charset="0"/>
              </a:rPr>
              <a:t>:</a:t>
            </a:r>
          </a:p>
          <a:p>
            <a:pPr algn="just">
              <a:lnSpc>
                <a:spcPct val="150000"/>
              </a:lnSpc>
            </a:pPr>
            <a:r>
              <a:rPr lang="en-US" altLang="zh-CN" sz="2000" dirty="0">
                <a:latin typeface="Times New Roman" panose="02020603050405020304" pitchFamily="18" charset="0"/>
                <a:cs typeface="Times New Roman" panose="02020603050405020304" pitchFamily="18" charset="0"/>
              </a:rPr>
              <a:t>The </a:t>
            </a:r>
            <a:r>
              <a:rPr lang="en-US" altLang="zh-CN" sz="2000" dirty="0" err="1">
                <a:latin typeface="Times New Roman" panose="02020603050405020304" pitchFamily="18" charset="0"/>
                <a:cs typeface="Times New Roman" panose="02020603050405020304" pitchFamily="18" charset="0"/>
              </a:rPr>
              <a:t>GloVe</a:t>
            </a:r>
            <a:r>
              <a:rPr lang="en-US" altLang="zh-CN" sz="2000" dirty="0">
                <a:latin typeface="Times New Roman" panose="02020603050405020304" pitchFamily="18" charset="0"/>
                <a:cs typeface="Times New Roman" panose="02020603050405020304" pitchFamily="18" charset="0"/>
              </a:rPr>
              <a:t> model and Word2Vec generate vector dimension types, typically such as 100, 200, or more, which also help solve the dimension problem of traditional word embeddings we mentioned earlier.</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0061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238" y="62850"/>
            <a:ext cx="10816035" cy="548640"/>
          </a:xfrm>
        </p:spPr>
        <p:txBody>
          <a:bodyPr/>
          <a:lstStyle/>
          <a:p>
            <a:r>
              <a:rPr lang="en-US" altLang="zh-CN" dirty="0" err="1"/>
              <a:t>GloVe</a:t>
            </a:r>
            <a:endParaRPr lang="zh-CN" altLang="en-US" dirty="0"/>
          </a:p>
        </p:txBody>
      </p:sp>
      <p:sp>
        <p:nvSpPr>
          <p:cNvPr id="3" name="文本框 2">
            <a:extLst>
              <a:ext uri="{FF2B5EF4-FFF2-40B4-BE49-F238E27FC236}">
                <a16:creationId xmlns:a16="http://schemas.microsoft.com/office/drawing/2014/main" id="{65F52B28-6A74-5F79-0278-71CDDA437927}"/>
              </a:ext>
            </a:extLst>
          </p:cNvPr>
          <p:cNvSpPr txBox="1"/>
          <p:nvPr/>
        </p:nvSpPr>
        <p:spPr>
          <a:xfrm>
            <a:off x="214516" y="462137"/>
            <a:ext cx="11762968" cy="6464935"/>
          </a:xfrm>
          <a:prstGeom prst="rect">
            <a:avLst/>
          </a:prstGeom>
          <a:solidFill>
            <a:schemeClr val="accent4">
              <a:lumMod val="20000"/>
              <a:lumOff val="80000"/>
            </a:schemeClr>
          </a:solidFill>
          <a:ln>
            <a:solidFill>
              <a:schemeClr val="accent4">
                <a:lumMod val="60000"/>
                <a:lumOff val="40000"/>
              </a:schemeClr>
            </a:solidFill>
          </a:ln>
        </p:spPr>
        <p:txBody>
          <a:bodyPr wrap="square" rtlCol="0" anchor="t">
            <a:noAutofit/>
          </a:bodyPr>
          <a:lstStyle/>
          <a:p>
            <a:pPr algn="just">
              <a:lnSpc>
                <a:spcPct val="150000"/>
              </a:lnSpc>
            </a:pPr>
            <a:r>
              <a:rPr lang="en-US" altLang="zh-CN" sz="2000" dirty="0">
                <a:latin typeface="Times New Roman" panose="02020603050405020304" pitchFamily="18" charset="0"/>
                <a:cs typeface="Times New Roman" panose="02020603050405020304" pitchFamily="18" charset="0"/>
              </a:rPr>
              <a:t>For example, when analyzing the sentence "Light jazz sounded in the cafe":</a:t>
            </a:r>
          </a:p>
          <a:p>
            <a:pPr algn="just">
              <a:lnSpc>
                <a:spcPct val="150000"/>
              </a:lnSpc>
            </a:pPr>
            <a:r>
              <a:rPr lang="en-US" altLang="zh-CN" sz="2000" dirty="0">
                <a:latin typeface="Times New Roman" panose="02020603050405020304" pitchFamily="18" charset="0"/>
                <a:cs typeface="Times New Roman" panose="02020603050405020304" pitchFamily="18" charset="0"/>
              </a:rPr>
              <a:t>    Assuming we choose a context window size of 2, for the word "jazz", Word2Vec pays attention to its adjacent vocabulary, namely "light" and "sound". It will understand the semantics of "jazz" based on these directly adjacent words;</a:t>
            </a:r>
          </a:p>
          <a:p>
            <a:pPr algn="just">
              <a:lnSpc>
                <a:spcPct val="150000"/>
              </a:lnSpc>
            </a:pPr>
            <a:r>
              <a:rPr lang="en-US" altLang="zh-CN" sz="2000" dirty="0">
                <a:latin typeface="Times New Roman" panose="02020603050405020304" pitchFamily="18" charset="0"/>
                <a:cs typeface="Times New Roman" panose="02020603050405020304" pitchFamily="18" charset="0"/>
              </a:rPr>
              <a:t>However, </a:t>
            </a:r>
            <a:r>
              <a:rPr lang="en-US" altLang="zh-CN" sz="2000" dirty="0" err="1">
                <a:latin typeface="Times New Roman" panose="02020603050405020304" pitchFamily="18" charset="0"/>
                <a:cs typeface="Times New Roman" panose="02020603050405020304" pitchFamily="18" charset="0"/>
              </a:rPr>
              <a:t>GloVe</a:t>
            </a:r>
            <a:r>
              <a:rPr lang="en-US" altLang="zh-CN" sz="2000" dirty="0">
                <a:latin typeface="Times New Roman" panose="02020603050405020304" pitchFamily="18" charset="0"/>
                <a:cs typeface="Times New Roman" panose="02020603050405020304" pitchFamily="18" charset="0"/>
              </a:rPr>
              <a:t> does not only focus on the local context of vocabulary, but also considers the co-occurrence frequency of "jazz" with all other vocabulary in the entire dataset. For example, it will analyze the co-occurrence of "jazz" with words such as "cafe", "light", "sounded", etc. throughout the entire dataset. For example, if "jazz" and "cafe" frequently appear together in the dataset, </a:t>
            </a:r>
            <a:r>
              <a:rPr lang="en-US" altLang="zh-CN" sz="2000" dirty="0" err="1">
                <a:latin typeface="Times New Roman" panose="02020603050405020304" pitchFamily="18" charset="0"/>
                <a:cs typeface="Times New Roman" panose="02020603050405020304" pitchFamily="18" charset="0"/>
              </a:rPr>
              <a:t>GloVe</a:t>
            </a:r>
            <a:r>
              <a:rPr lang="en-US" altLang="zh-CN" sz="2000" dirty="0">
                <a:latin typeface="Times New Roman" panose="02020603050405020304" pitchFamily="18" charset="0"/>
                <a:cs typeface="Times New Roman" panose="02020603050405020304" pitchFamily="18" charset="0"/>
              </a:rPr>
              <a:t> recognizes a strong correlation between these two words.</a:t>
            </a:r>
          </a:p>
          <a:p>
            <a:pPr algn="just">
              <a:lnSpc>
                <a:spcPct val="150000"/>
              </a:lnSpc>
            </a:pPr>
            <a:r>
              <a:rPr lang="en-US" altLang="zh-CN" sz="2000" dirty="0">
                <a:latin typeface="Times New Roman" panose="02020603050405020304" pitchFamily="18" charset="0"/>
                <a:cs typeface="Times New Roman" panose="02020603050405020304" pitchFamily="18" charset="0"/>
              </a:rPr>
              <a:t>When dealing with the phrase "Light jazz sounded in the cafe", Word2Vec focuses more on understanding the meaning of "jazz" in this specific context (local context). </a:t>
            </a:r>
            <a:r>
              <a:rPr lang="en-US" altLang="zh-CN" sz="2000" dirty="0" err="1">
                <a:latin typeface="Times New Roman" panose="02020603050405020304" pitchFamily="18" charset="0"/>
                <a:cs typeface="Times New Roman" panose="02020603050405020304" pitchFamily="18" charset="0"/>
              </a:rPr>
              <a:t>GloVe</a:t>
            </a:r>
            <a:r>
              <a:rPr lang="en-US" altLang="zh-CN" sz="2000" dirty="0">
                <a:latin typeface="Times New Roman" panose="02020603050405020304" pitchFamily="18" charset="0"/>
                <a:cs typeface="Times New Roman" panose="02020603050405020304" pitchFamily="18" charset="0"/>
              </a:rPr>
              <a:t>, on the other hand, is seeking to understand how "jazz" is associated with various vocabulary throughout the entire dataset (global context), in order to capture its broader semantic relationships. These two methods provide different perspectives to understand the semantics and usage of vocabulary.</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7008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238" y="62850"/>
            <a:ext cx="10816035" cy="548640"/>
          </a:xfrm>
        </p:spPr>
        <p:txBody>
          <a:bodyPr/>
          <a:lstStyle/>
          <a:p>
            <a:r>
              <a:rPr lang="en-US" altLang="zh-CN" dirty="0" err="1"/>
              <a:t>GloVe</a:t>
            </a:r>
            <a:r>
              <a:rPr lang="en-US" altLang="zh-CN" dirty="0"/>
              <a:t> model</a:t>
            </a:r>
            <a:endParaRPr lang="zh-CN" altLang="en-US" dirty="0"/>
          </a:p>
        </p:txBody>
      </p:sp>
      <p:sp>
        <p:nvSpPr>
          <p:cNvPr id="3" name="文本框 2">
            <a:extLst>
              <a:ext uri="{FF2B5EF4-FFF2-40B4-BE49-F238E27FC236}">
                <a16:creationId xmlns:a16="http://schemas.microsoft.com/office/drawing/2014/main" id="{65F52B28-6A74-5F79-0278-71CDDA437927}"/>
              </a:ext>
            </a:extLst>
          </p:cNvPr>
          <p:cNvSpPr txBox="1"/>
          <p:nvPr/>
        </p:nvSpPr>
        <p:spPr>
          <a:xfrm>
            <a:off x="305238" y="501149"/>
            <a:ext cx="11823714" cy="2762912"/>
          </a:xfrm>
          <a:prstGeom prst="rect">
            <a:avLst/>
          </a:prstGeom>
          <a:noFill/>
        </p:spPr>
        <p:txBody>
          <a:bodyPr wrap="square" rtlCol="0" anchor="t">
            <a:noAutofit/>
          </a:bodyPr>
          <a:lstStyle/>
          <a:p>
            <a:pPr algn="just">
              <a:lnSpc>
                <a:spcPct val="150000"/>
              </a:lnSpc>
            </a:pPr>
            <a:r>
              <a:rPr lang="en-US" altLang="zh-CN" sz="2000" b="1" dirty="0">
                <a:latin typeface="Times New Roman" panose="02020603050405020304" pitchFamily="18" charset="0"/>
                <a:cs typeface="Times New Roman" panose="02020603050405020304" pitchFamily="18" charset="0"/>
              </a:rPr>
              <a:t>Model characteristics:</a:t>
            </a:r>
          </a:p>
          <a:p>
            <a:pPr marL="342900" indent="-342900" algn="just">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Based on word co-occurrence matrix: Unlike Word2Vec, which uses a fixed size "context window" to capture words around the target word. This window slides throughout the entire text, only considering the relationship between the words in the window and the target word; </a:t>
            </a:r>
          </a:p>
          <a:p>
            <a:pPr marL="342900" indent="-342900" algn="just">
              <a:lnSpc>
                <a:spcPct val="150000"/>
              </a:lnSpc>
              <a:buFont typeface="Wingdings" panose="05000000000000000000" pitchFamily="2" charset="2"/>
              <a:buChar char="l"/>
            </a:pPr>
            <a:r>
              <a:rPr lang="en-US" altLang="zh-CN" sz="2000" dirty="0" err="1">
                <a:latin typeface="Times New Roman" panose="02020603050405020304" pitchFamily="18" charset="0"/>
                <a:cs typeface="Times New Roman" panose="02020603050405020304" pitchFamily="18" charset="0"/>
              </a:rPr>
              <a:t>GloVe</a:t>
            </a:r>
            <a:r>
              <a:rPr lang="en-US" altLang="zh-CN" sz="2000" dirty="0">
                <a:latin typeface="Times New Roman" panose="02020603050405020304" pitchFamily="18" charset="0"/>
                <a:cs typeface="Times New Roman" panose="02020603050405020304" pitchFamily="18" charset="0"/>
              </a:rPr>
              <a:t> constructs a huge global word co-occurrence matrix. This matrix calculates the co-occurrence frequency of each pair of words in the entire corpus, in order to capture the global word relationships.</a:t>
            </a:r>
            <a:endParaRPr lang="zh-CN" altLang="en-US"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8B151C8F-3BC9-DA0E-9028-9B7F34834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491" y="3515202"/>
            <a:ext cx="6287147" cy="2841649"/>
          </a:xfrm>
          <a:prstGeom prst="rect">
            <a:avLst/>
          </a:prstGeom>
        </p:spPr>
      </p:pic>
    </p:spTree>
    <p:extLst>
      <p:ext uri="{BB962C8B-B14F-4D97-AF65-F5344CB8AC3E}">
        <p14:creationId xmlns:p14="http://schemas.microsoft.com/office/powerpoint/2010/main" val="20165869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238" y="62850"/>
            <a:ext cx="10816035" cy="548640"/>
          </a:xfrm>
        </p:spPr>
        <p:txBody>
          <a:bodyPr/>
          <a:lstStyle/>
          <a:p>
            <a:r>
              <a:rPr lang="en-US" altLang="zh-CN" dirty="0" err="1"/>
              <a:t>GloVe</a:t>
            </a:r>
            <a:r>
              <a:rPr lang="en-US" altLang="zh-CN" dirty="0"/>
              <a:t> model</a:t>
            </a:r>
            <a:endParaRPr lang="zh-CN" altLang="en-US" dirty="0"/>
          </a:p>
        </p:txBody>
      </p:sp>
      <p:sp>
        <p:nvSpPr>
          <p:cNvPr id="3" name="文本框 2">
            <a:extLst>
              <a:ext uri="{FF2B5EF4-FFF2-40B4-BE49-F238E27FC236}">
                <a16:creationId xmlns:a16="http://schemas.microsoft.com/office/drawing/2014/main" id="{65F52B28-6A74-5F79-0278-71CDDA437927}"/>
              </a:ext>
            </a:extLst>
          </p:cNvPr>
          <p:cNvSpPr txBox="1"/>
          <p:nvPr/>
        </p:nvSpPr>
        <p:spPr>
          <a:xfrm>
            <a:off x="305238" y="445265"/>
            <a:ext cx="11783202" cy="2373169"/>
          </a:xfrm>
          <a:prstGeom prst="rect">
            <a:avLst/>
          </a:prstGeom>
          <a:noFill/>
        </p:spPr>
        <p:txBody>
          <a:bodyPr wrap="square" rtlCol="0" anchor="t">
            <a:noAutofit/>
          </a:bodyPr>
          <a:lstStyle/>
          <a:p>
            <a:pPr>
              <a:lnSpc>
                <a:spcPct val="150000"/>
              </a:lnSpc>
            </a:pPr>
            <a:r>
              <a:rPr lang="en-US" altLang="zh-CN" sz="2000" b="1" dirty="0">
                <a:latin typeface="Times New Roman" panose="02020603050405020304" pitchFamily="18" charset="0"/>
                <a:cs typeface="Times New Roman" panose="02020603050405020304" pitchFamily="18" charset="0"/>
              </a:rPr>
              <a:t>Model characteristics:</a:t>
            </a:r>
          </a:p>
          <a:p>
            <a:pPr marL="285750" indent="-28575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From another perspective, the </a:t>
            </a:r>
            <a:r>
              <a:rPr lang="en-US" altLang="zh-CN" sz="2000" dirty="0" err="1">
                <a:latin typeface="Times New Roman" panose="02020603050405020304" pitchFamily="18" charset="0"/>
                <a:cs typeface="Times New Roman" panose="02020603050405020304" pitchFamily="18" charset="0"/>
              </a:rPr>
              <a:t>GloVe</a:t>
            </a:r>
            <a:r>
              <a:rPr lang="en-US" altLang="zh-CN" sz="2000" dirty="0">
                <a:latin typeface="Times New Roman" panose="02020603050405020304" pitchFamily="18" charset="0"/>
                <a:cs typeface="Times New Roman" panose="02020603050405020304" pitchFamily="18" charset="0"/>
              </a:rPr>
              <a:t> model can reveal the complex relationships between words, as it is based on global statistical data rather than relying solely on local context.</a:t>
            </a:r>
          </a:p>
          <a:p>
            <a:pPr marL="285750" indent="-28575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By analyzing the co-occurrence matrix of words, </a:t>
            </a:r>
            <a:r>
              <a:rPr lang="en-US" altLang="zh-CN" sz="2000" dirty="0" err="1">
                <a:latin typeface="Times New Roman" panose="02020603050405020304" pitchFamily="18" charset="0"/>
                <a:cs typeface="Times New Roman" panose="02020603050405020304" pitchFamily="18" charset="0"/>
              </a:rPr>
              <a:t>GloVe</a:t>
            </a:r>
            <a:r>
              <a:rPr lang="en-US" altLang="zh-CN" sz="2000" dirty="0">
                <a:latin typeface="Times New Roman" panose="02020603050405020304" pitchFamily="18" charset="0"/>
                <a:cs typeface="Times New Roman" panose="02020603050405020304" pitchFamily="18" charset="0"/>
              </a:rPr>
              <a:t> can capture deeper semantic relationships, such as identifying words that frequently appear together in different texts.</a:t>
            </a:r>
            <a:endParaRPr lang="zh-CN" altLang="en-US"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8B151C8F-3BC9-DA0E-9028-9B7F34834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8906" y="3064051"/>
            <a:ext cx="6593876" cy="2980283"/>
          </a:xfrm>
          <a:prstGeom prst="rect">
            <a:avLst/>
          </a:prstGeom>
        </p:spPr>
      </p:pic>
    </p:spTree>
    <p:extLst>
      <p:ext uri="{BB962C8B-B14F-4D97-AF65-F5344CB8AC3E}">
        <p14:creationId xmlns:p14="http://schemas.microsoft.com/office/powerpoint/2010/main" val="38053947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238" y="62850"/>
            <a:ext cx="10816035" cy="548640"/>
          </a:xfrm>
        </p:spPr>
        <p:txBody>
          <a:bodyPr/>
          <a:lstStyle/>
          <a:p>
            <a:r>
              <a:rPr lang="en-US" altLang="zh-CN" dirty="0" err="1"/>
              <a:t>GloVe</a:t>
            </a:r>
            <a:r>
              <a:rPr lang="en-US" altLang="zh-CN" dirty="0"/>
              <a:t> model</a:t>
            </a:r>
            <a:endParaRPr lang="zh-CN" altLang="en-US" dirty="0"/>
          </a:p>
        </p:txBody>
      </p:sp>
      <p:sp>
        <p:nvSpPr>
          <p:cNvPr id="3" name="文本框 2">
            <a:extLst>
              <a:ext uri="{FF2B5EF4-FFF2-40B4-BE49-F238E27FC236}">
                <a16:creationId xmlns:a16="http://schemas.microsoft.com/office/drawing/2014/main" id="{65F52B28-6A74-5F79-0278-71CDDA437927}"/>
              </a:ext>
            </a:extLst>
          </p:cNvPr>
          <p:cNvSpPr txBox="1"/>
          <p:nvPr/>
        </p:nvSpPr>
        <p:spPr>
          <a:xfrm>
            <a:off x="305238" y="532075"/>
            <a:ext cx="11794777" cy="3241271"/>
          </a:xfrm>
          <a:prstGeom prst="rect">
            <a:avLst/>
          </a:prstGeom>
          <a:noFill/>
        </p:spPr>
        <p:txBody>
          <a:bodyPr wrap="square" rtlCol="0" anchor="t">
            <a:noAutofit/>
          </a:bodyPr>
          <a:lstStyle/>
          <a:p>
            <a:pPr algn="just">
              <a:lnSpc>
                <a:spcPct val="150000"/>
              </a:lnSpc>
            </a:pPr>
            <a:r>
              <a:rPr lang="en-US" altLang="zh-CN" sz="2000" dirty="0">
                <a:latin typeface="Times New Roman" panose="02020603050405020304" pitchFamily="18" charset="0"/>
                <a:cs typeface="Times New Roman" panose="02020603050405020304" pitchFamily="18" charset="0"/>
              </a:rPr>
              <a:t>Other advantages and disadvantages of </a:t>
            </a:r>
            <a:r>
              <a:rPr lang="en-US" altLang="zh-CN" sz="2000" dirty="0" err="1">
                <a:latin typeface="Times New Roman" panose="02020603050405020304" pitchFamily="18" charset="0"/>
                <a:cs typeface="Times New Roman" panose="02020603050405020304" pitchFamily="18" charset="0"/>
              </a:rPr>
              <a:t>GloVe</a:t>
            </a:r>
            <a:r>
              <a:rPr lang="en-US" altLang="zh-CN" sz="2000" dirty="0">
                <a:latin typeface="Times New Roman" panose="02020603050405020304" pitchFamily="18" charset="0"/>
                <a:cs typeface="Times New Roman" panose="02020603050405020304" pitchFamily="18" charset="0"/>
              </a:rPr>
              <a:t>:</a:t>
            </a:r>
          </a:p>
          <a:p>
            <a:pPr algn="just">
              <a:lnSpc>
                <a:spcPct val="150000"/>
              </a:lnSpc>
            </a:pPr>
            <a:r>
              <a:rPr lang="en-US" altLang="zh-CN" sz="2000" b="1" dirty="0">
                <a:latin typeface="Times New Roman" panose="02020603050405020304" pitchFamily="18" charset="0"/>
                <a:cs typeface="Times New Roman" panose="02020603050405020304" pitchFamily="18" charset="0"/>
              </a:rPr>
              <a:t>Advantages: </a:t>
            </a:r>
            <a:r>
              <a:rPr lang="en-US" altLang="zh-CN" sz="2000" dirty="0" err="1">
                <a:latin typeface="Times New Roman" panose="02020603050405020304" pitchFamily="18" charset="0"/>
                <a:cs typeface="Times New Roman" panose="02020603050405020304" pitchFamily="18" charset="0"/>
              </a:rPr>
              <a:t>GloVe</a:t>
            </a:r>
            <a:r>
              <a:rPr lang="en-US" altLang="zh-CN" sz="2000" dirty="0">
                <a:latin typeface="Times New Roman" panose="02020603050405020304" pitchFamily="18" charset="0"/>
                <a:cs typeface="Times New Roman" panose="02020603050405020304" pitchFamily="18" charset="0"/>
              </a:rPr>
              <a:t> is popular for its unique way of handling co-occurrence information, providing a different perspective from Word2Vec to understand the semantics of words. Similar to Word2Vec, the </a:t>
            </a:r>
            <a:r>
              <a:rPr lang="en-US" altLang="zh-CN" sz="2000" dirty="0" err="1">
                <a:latin typeface="Times New Roman" panose="02020603050405020304" pitchFamily="18" charset="0"/>
                <a:cs typeface="Times New Roman" panose="02020603050405020304" pitchFamily="18" charset="0"/>
              </a:rPr>
              <a:t>GloVe</a:t>
            </a:r>
            <a:r>
              <a:rPr lang="en-US" altLang="zh-CN" sz="2000" dirty="0">
                <a:latin typeface="Times New Roman" panose="02020603050405020304" pitchFamily="18" charset="0"/>
                <a:cs typeface="Times New Roman" panose="02020603050405020304" pitchFamily="18" charset="0"/>
              </a:rPr>
              <a:t> model is also open source and can be directly applied to various natural language processing tasks.</a:t>
            </a:r>
          </a:p>
          <a:p>
            <a:pPr algn="just">
              <a:lnSpc>
                <a:spcPct val="150000"/>
              </a:lnSpc>
            </a:pPr>
            <a:r>
              <a:rPr lang="en-US" altLang="zh-CN" sz="2000" b="1" dirty="0">
                <a:latin typeface="Times New Roman" panose="02020603050405020304" pitchFamily="18" charset="0"/>
                <a:cs typeface="Times New Roman" panose="02020603050405020304" pitchFamily="18" charset="0"/>
              </a:rPr>
              <a:t>Disadvantage: </a:t>
            </a:r>
            <a:r>
              <a:rPr lang="en-US" altLang="zh-CN" sz="2000" dirty="0">
                <a:latin typeface="Times New Roman" panose="02020603050405020304" pitchFamily="18" charset="0"/>
                <a:cs typeface="Times New Roman" panose="02020603050405020304" pitchFamily="18" charset="0"/>
              </a:rPr>
              <a:t>Similar to Word2Vec, </a:t>
            </a:r>
            <a:r>
              <a:rPr lang="en-US" altLang="zh-CN" sz="2000" dirty="0" err="1">
                <a:latin typeface="Times New Roman" panose="02020603050405020304" pitchFamily="18" charset="0"/>
                <a:cs typeface="Times New Roman" panose="02020603050405020304" pitchFamily="18" charset="0"/>
              </a:rPr>
              <a:t>GloVe</a:t>
            </a:r>
            <a:r>
              <a:rPr lang="en-US" altLang="zh-CN" sz="2000" dirty="0">
                <a:latin typeface="Times New Roman" panose="02020603050405020304" pitchFamily="18" charset="0"/>
                <a:cs typeface="Times New Roman" panose="02020603050405020304" pitchFamily="18" charset="0"/>
              </a:rPr>
              <a:t> does not consider word order when constructing a co-occurrence matrix. Its focus is on the overall usage pattern of words, and the order of words in the statement cannot be perfectly captured.</a:t>
            </a:r>
            <a:endParaRPr lang="zh-CN" altLang="en-US"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8B151C8F-3BC9-DA0E-9028-9B7F34834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412" y="3721260"/>
            <a:ext cx="6517043" cy="2786645"/>
          </a:xfrm>
          <a:prstGeom prst="rect">
            <a:avLst/>
          </a:prstGeom>
        </p:spPr>
      </p:pic>
    </p:spTree>
    <p:extLst>
      <p:ext uri="{BB962C8B-B14F-4D97-AF65-F5344CB8AC3E}">
        <p14:creationId xmlns:p14="http://schemas.microsoft.com/office/powerpoint/2010/main" val="28430500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238" y="62850"/>
            <a:ext cx="10816035" cy="548640"/>
          </a:xfrm>
        </p:spPr>
        <p:txBody>
          <a:bodyPr/>
          <a:lstStyle/>
          <a:p>
            <a:r>
              <a:rPr lang="en-US" altLang="zh-CN" dirty="0"/>
              <a:t>Example</a:t>
            </a:r>
            <a:r>
              <a:rPr lang="zh-CN" altLang="en-US" dirty="0"/>
              <a:t>：</a:t>
            </a:r>
            <a:r>
              <a:rPr lang="en-US" altLang="zh-CN" dirty="0"/>
              <a:t>GloVe</a:t>
            </a:r>
            <a:endParaRPr lang="zh-CN" altLang="en-US" dirty="0"/>
          </a:p>
        </p:txBody>
      </p:sp>
      <p:sp>
        <p:nvSpPr>
          <p:cNvPr id="3" name="文本框 2">
            <a:extLst>
              <a:ext uri="{FF2B5EF4-FFF2-40B4-BE49-F238E27FC236}">
                <a16:creationId xmlns:a16="http://schemas.microsoft.com/office/drawing/2014/main" id="{65F52B28-6A74-5F79-0278-71CDDA437927}"/>
              </a:ext>
            </a:extLst>
          </p:cNvPr>
          <p:cNvSpPr txBox="1"/>
          <p:nvPr/>
        </p:nvSpPr>
        <p:spPr>
          <a:xfrm>
            <a:off x="109454" y="611490"/>
            <a:ext cx="11777308" cy="932066"/>
          </a:xfrm>
          <a:prstGeom prst="rect">
            <a:avLst/>
          </a:prstGeom>
          <a:noFill/>
        </p:spPr>
        <p:txBody>
          <a:bodyPr wrap="square" rtlCol="0" anchor="t">
            <a:noAutofit/>
          </a:bodyPr>
          <a:lstStyle/>
          <a:p>
            <a:pPr algn="just">
              <a:lnSpc>
                <a:spcPct val="150000"/>
              </a:lnSpc>
            </a:pPr>
            <a:r>
              <a:rPr lang="en-US" altLang="zh-CN" sz="2000" dirty="0" err="1">
                <a:latin typeface="Times New Roman" panose="02020603050405020304" pitchFamily="18" charset="0"/>
                <a:cs typeface="Times New Roman" panose="02020603050405020304" pitchFamily="18" charset="0"/>
              </a:rPr>
              <a:t>GloVe</a:t>
            </a:r>
            <a:r>
              <a:rPr lang="en-US" altLang="zh-CN" sz="2000" dirty="0">
                <a:latin typeface="Times New Roman" panose="02020603050405020304" pitchFamily="18" charset="0"/>
                <a:cs typeface="Times New Roman" panose="02020603050405020304" pitchFamily="18" charset="0"/>
              </a:rPr>
              <a:t> models are usually provided in pre trained form, and pre trained word vectors can be downloaded from </a:t>
            </a:r>
            <a:r>
              <a:rPr lang="en-US" altLang="zh-CN" sz="2000" dirty="0" err="1">
                <a:latin typeface="Times New Roman" panose="02020603050405020304" pitchFamily="18" charset="0"/>
                <a:cs typeface="Times New Roman" panose="02020603050405020304" pitchFamily="18" charset="0"/>
              </a:rPr>
              <a:t>GloVe's</a:t>
            </a:r>
            <a:r>
              <a:rPr lang="en-US" altLang="zh-CN" sz="2000" dirty="0">
                <a:latin typeface="Times New Roman" panose="02020603050405020304" pitchFamily="18" charset="0"/>
                <a:cs typeface="Times New Roman" panose="02020603050405020304" pitchFamily="18" charset="0"/>
              </a:rPr>
              <a:t> official website. After downloading, you can use the following code to load and use the </a:t>
            </a:r>
            <a:r>
              <a:rPr lang="en-US" altLang="zh-CN" sz="2000" dirty="0" err="1">
                <a:latin typeface="Times New Roman" panose="02020603050405020304" pitchFamily="18" charset="0"/>
                <a:cs typeface="Times New Roman" panose="02020603050405020304" pitchFamily="18" charset="0"/>
              </a:rPr>
              <a:t>GloVe</a:t>
            </a:r>
            <a:r>
              <a:rPr lang="en-US" altLang="zh-CN" sz="2000" dirty="0">
                <a:latin typeface="Times New Roman" panose="02020603050405020304" pitchFamily="18" charset="0"/>
                <a:cs typeface="Times New Roman" panose="02020603050405020304" pitchFamily="18" charset="0"/>
              </a:rPr>
              <a:t> model in Python:</a:t>
            </a:r>
            <a:endParaRPr lang="en-US" altLang="zh-CN" sz="2000" dirty="0">
              <a:solidFill>
                <a:srgbClr val="FF0000"/>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A2052942-3D53-00CB-46EA-C34E15FE149B}"/>
              </a:ext>
            </a:extLst>
          </p:cNvPr>
          <p:cNvSpPr txBox="1"/>
          <p:nvPr/>
        </p:nvSpPr>
        <p:spPr>
          <a:xfrm>
            <a:off x="156754" y="5815186"/>
            <a:ext cx="8803713" cy="431324"/>
          </a:xfrm>
          <a:prstGeom prst="rect">
            <a:avLst/>
          </a:prstGeom>
          <a:noFill/>
        </p:spPr>
        <p:txBody>
          <a:bodyPr wrap="square" rtlCol="0" anchor="t">
            <a:noAutofit/>
          </a:bodyPr>
          <a:lstStyle/>
          <a:p>
            <a:pPr>
              <a:lnSpc>
                <a:spcPct val="150000"/>
              </a:lnSpc>
            </a:pPr>
            <a:r>
              <a:rPr lang="zh-CN" altLang="en-US" b="1" dirty="0">
                <a:solidFill>
                  <a:srgbClr val="FF0000"/>
                </a:solidFill>
              </a:rPr>
              <a:t>输出</a:t>
            </a:r>
            <a:r>
              <a:rPr lang="en-US" altLang="zh-CN" b="1" dirty="0">
                <a:solidFill>
                  <a:srgbClr val="FF0000"/>
                </a:solidFill>
              </a:rPr>
              <a:t>: ?</a:t>
            </a:r>
          </a:p>
        </p:txBody>
      </p:sp>
      <p:pic>
        <p:nvPicPr>
          <p:cNvPr id="9" name="图片 8">
            <a:extLst>
              <a:ext uri="{FF2B5EF4-FFF2-40B4-BE49-F238E27FC236}">
                <a16:creationId xmlns:a16="http://schemas.microsoft.com/office/drawing/2014/main" id="{935CE950-E930-BBD2-D0C1-DF3F5D951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795" y="1543556"/>
            <a:ext cx="6233649" cy="5288295"/>
          </a:xfrm>
          <a:prstGeom prst="rect">
            <a:avLst/>
          </a:prstGeom>
        </p:spPr>
      </p:pic>
    </p:spTree>
    <p:extLst>
      <p:ext uri="{BB962C8B-B14F-4D97-AF65-F5344CB8AC3E}">
        <p14:creationId xmlns:p14="http://schemas.microsoft.com/office/powerpoint/2010/main" val="1791635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238" y="62850"/>
            <a:ext cx="10816035" cy="548640"/>
          </a:xfrm>
        </p:spPr>
        <p:txBody>
          <a:bodyPr/>
          <a:lstStyle/>
          <a:p>
            <a:r>
              <a:rPr lang="en-US" altLang="zh-CN" dirty="0"/>
              <a:t>Example</a:t>
            </a:r>
            <a:r>
              <a:rPr lang="zh-CN" altLang="en-US" dirty="0"/>
              <a:t>：</a:t>
            </a:r>
            <a:r>
              <a:rPr lang="en-US" altLang="zh-CN" dirty="0"/>
              <a:t>GloVe</a:t>
            </a:r>
            <a:endParaRPr lang="zh-CN" altLang="en-US" dirty="0"/>
          </a:p>
        </p:txBody>
      </p:sp>
      <p:sp>
        <p:nvSpPr>
          <p:cNvPr id="3" name="文本框 2">
            <a:extLst>
              <a:ext uri="{FF2B5EF4-FFF2-40B4-BE49-F238E27FC236}">
                <a16:creationId xmlns:a16="http://schemas.microsoft.com/office/drawing/2014/main" id="{65F52B28-6A74-5F79-0278-71CDDA437927}"/>
              </a:ext>
            </a:extLst>
          </p:cNvPr>
          <p:cNvSpPr txBox="1"/>
          <p:nvPr/>
        </p:nvSpPr>
        <p:spPr>
          <a:xfrm>
            <a:off x="92092" y="611490"/>
            <a:ext cx="11974516" cy="932066"/>
          </a:xfrm>
          <a:prstGeom prst="rect">
            <a:avLst/>
          </a:prstGeom>
          <a:noFill/>
        </p:spPr>
        <p:txBody>
          <a:bodyPr wrap="square" rtlCol="0" anchor="t">
            <a:noAutofit/>
          </a:bodyPr>
          <a:lstStyle/>
          <a:p>
            <a:pPr algn="just">
              <a:lnSpc>
                <a:spcPct val="150000"/>
              </a:lnSpc>
            </a:pPr>
            <a:r>
              <a:rPr lang="en-US" altLang="zh-CN" sz="2000" dirty="0" err="1">
                <a:latin typeface="Times New Roman" panose="02020603050405020304" pitchFamily="18" charset="0"/>
                <a:cs typeface="Times New Roman" panose="02020603050405020304" pitchFamily="18" charset="0"/>
              </a:rPr>
              <a:t>GloVe</a:t>
            </a:r>
            <a:r>
              <a:rPr lang="en-US" altLang="zh-CN" sz="2000" dirty="0">
                <a:latin typeface="Times New Roman" panose="02020603050405020304" pitchFamily="18" charset="0"/>
                <a:cs typeface="Times New Roman" panose="02020603050405020304" pitchFamily="18" charset="0"/>
              </a:rPr>
              <a:t> models are usually provided in pre trained form, and pre trained word vectors can be downloaded from </a:t>
            </a:r>
            <a:r>
              <a:rPr lang="en-US" altLang="zh-CN" sz="2000" dirty="0" err="1">
                <a:latin typeface="Times New Roman" panose="02020603050405020304" pitchFamily="18" charset="0"/>
                <a:cs typeface="Times New Roman" panose="02020603050405020304" pitchFamily="18" charset="0"/>
              </a:rPr>
              <a:t>GloVe's</a:t>
            </a:r>
            <a:r>
              <a:rPr lang="en-US" altLang="zh-CN" sz="2000" dirty="0">
                <a:latin typeface="Times New Roman" panose="02020603050405020304" pitchFamily="18" charset="0"/>
                <a:cs typeface="Times New Roman" panose="02020603050405020304" pitchFamily="18" charset="0"/>
              </a:rPr>
              <a:t> official website. After downloading, you can use the following code to load and use the </a:t>
            </a:r>
            <a:r>
              <a:rPr lang="en-US" altLang="zh-CN" sz="2000" dirty="0" err="1">
                <a:latin typeface="Times New Roman" panose="02020603050405020304" pitchFamily="18" charset="0"/>
                <a:cs typeface="Times New Roman" panose="02020603050405020304" pitchFamily="18" charset="0"/>
              </a:rPr>
              <a:t>GloVe</a:t>
            </a:r>
            <a:r>
              <a:rPr lang="en-US" altLang="zh-CN" sz="2000" dirty="0">
                <a:latin typeface="Times New Roman" panose="02020603050405020304" pitchFamily="18" charset="0"/>
                <a:cs typeface="Times New Roman" panose="02020603050405020304" pitchFamily="18" charset="0"/>
              </a:rPr>
              <a:t> model in Python:</a:t>
            </a:r>
            <a:endParaRPr lang="en-US" altLang="zh-CN" sz="2000" dirty="0">
              <a:solidFill>
                <a:srgbClr val="FF0000"/>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A2052942-3D53-00CB-46EA-C34E15FE149B}"/>
              </a:ext>
            </a:extLst>
          </p:cNvPr>
          <p:cNvSpPr txBox="1"/>
          <p:nvPr/>
        </p:nvSpPr>
        <p:spPr>
          <a:xfrm>
            <a:off x="92092" y="4780730"/>
            <a:ext cx="8803713" cy="431324"/>
          </a:xfrm>
          <a:prstGeom prst="rect">
            <a:avLst/>
          </a:prstGeom>
          <a:noFill/>
        </p:spPr>
        <p:txBody>
          <a:bodyPr wrap="square" rtlCol="0" anchor="t">
            <a:noAutofit/>
          </a:bodyPr>
          <a:lstStyle/>
          <a:p>
            <a:pPr>
              <a:lnSpc>
                <a:spcPct val="150000"/>
              </a:lnSpc>
            </a:pPr>
            <a:r>
              <a:rPr lang="en-US" altLang="zh-CN" b="1" dirty="0">
                <a:solidFill>
                  <a:srgbClr val="FF0000"/>
                </a:solidFill>
              </a:rPr>
              <a:t>output: ?</a:t>
            </a:r>
          </a:p>
        </p:txBody>
      </p:sp>
      <p:pic>
        <p:nvPicPr>
          <p:cNvPr id="7" name="图片 6">
            <a:extLst>
              <a:ext uri="{FF2B5EF4-FFF2-40B4-BE49-F238E27FC236}">
                <a16:creationId xmlns:a16="http://schemas.microsoft.com/office/drawing/2014/main" id="{E201097A-C6A6-9B79-C9B5-BB208E3EB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64" y="5079561"/>
            <a:ext cx="2284084" cy="1404650"/>
          </a:xfrm>
          <a:prstGeom prst="rect">
            <a:avLst/>
          </a:prstGeom>
        </p:spPr>
      </p:pic>
      <p:pic>
        <p:nvPicPr>
          <p:cNvPr id="8" name="图片 7">
            <a:extLst>
              <a:ext uri="{FF2B5EF4-FFF2-40B4-BE49-F238E27FC236}">
                <a16:creationId xmlns:a16="http://schemas.microsoft.com/office/drawing/2014/main" id="{AEE29C8D-A318-A9BE-1D6E-A354EE3D58DE}"/>
              </a:ext>
            </a:extLst>
          </p:cNvPr>
          <p:cNvPicPr>
            <a:picLocks noChangeAspect="1"/>
          </p:cNvPicPr>
          <p:nvPr/>
        </p:nvPicPr>
        <p:blipFill rotWithShape="1">
          <a:blip r:embed="rId4">
            <a:extLst>
              <a:ext uri="{28A0092B-C50C-407E-A947-70E740481C1C}">
                <a14:useLocalDpi xmlns:a14="http://schemas.microsoft.com/office/drawing/2010/main" val="0"/>
              </a:ext>
            </a:extLst>
          </a:blip>
          <a:srcRect t="55499" r="13559"/>
          <a:stretch/>
        </p:blipFill>
        <p:spPr>
          <a:xfrm>
            <a:off x="2291740" y="1842387"/>
            <a:ext cx="6435999" cy="2810855"/>
          </a:xfrm>
          <a:prstGeom prst="rect">
            <a:avLst/>
          </a:prstGeom>
        </p:spPr>
      </p:pic>
    </p:spTree>
    <p:extLst>
      <p:ext uri="{BB962C8B-B14F-4D97-AF65-F5344CB8AC3E}">
        <p14:creationId xmlns:p14="http://schemas.microsoft.com/office/powerpoint/2010/main" val="11824636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09821" y="4514869"/>
            <a:ext cx="2492990" cy="1015663"/>
          </a:xfrm>
          <a:prstGeom prst="rect">
            <a:avLst/>
          </a:prstGeom>
        </p:spPr>
        <p:txBody>
          <a:bodyPr wrap="none">
            <a:spAutoFit/>
          </a:bodyPr>
          <a:lstStyle/>
          <a:p>
            <a:r>
              <a:rPr lang="zh-CN" altLang="en-US" sz="6000" b="1" dirty="0">
                <a:solidFill>
                  <a:schemeClr val="accent1">
                    <a:lumMod val="50000"/>
                  </a:schemeClr>
                </a:solidFill>
                <a:latin typeface="+mj-ea"/>
                <a:cs typeface="Times New Roman" panose="02020603050405020304" pitchFamily="18" charset="0"/>
                <a:sym typeface="+mn-lt"/>
              </a:rPr>
              <a:t>谢谢！</a:t>
            </a:r>
            <a:endParaRPr lang="zh-CN" altLang="en-US" sz="6000" dirty="0">
              <a:solidFill>
                <a:schemeClr val="accent1">
                  <a:lumMod val="50000"/>
                </a:schemeClr>
              </a:solidFill>
            </a:endParaRPr>
          </a:p>
        </p:txBody>
      </p:sp>
      <p:sp>
        <p:nvSpPr>
          <p:cNvPr id="4" name="Rectangle 85"/>
          <p:cNvSpPr/>
          <p:nvPr/>
        </p:nvSpPr>
        <p:spPr>
          <a:xfrm>
            <a:off x="-636" y="2085491"/>
            <a:ext cx="12192635" cy="1809756"/>
          </a:xfrm>
          <a:prstGeom prst="rect">
            <a:avLst/>
          </a:prstGeom>
          <a:blipFill dpi="0" rotWithShape="1">
            <a:blip r:embed="rId2">
              <a:extLst>
                <a:ext uri="{28A0092B-C50C-407E-A947-70E740481C1C}">
                  <a14:useLocalDpi xmlns:a14="http://schemas.microsoft.com/office/drawing/2010/main" val="0"/>
                </a:ext>
              </a:extLst>
            </a:blip>
            <a:srcRect/>
            <a:stretch>
              <a:fillRect l="-42999" t="1" b="-1025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endParaRPr lang="zh-CN" altLang="en-US" sz="4400" b="1"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8265" y="2000250"/>
            <a:ext cx="11474127" cy="1323439"/>
          </a:xfrm>
          <a:prstGeom prst="rect">
            <a:avLst/>
          </a:prstGeom>
          <a:noFill/>
          <a:ln>
            <a:noFill/>
          </a:ln>
        </p:spPr>
        <p:txBody>
          <a:bodyPr wrap="square" rtlCol="0" anchor="t">
            <a:spAutoFit/>
          </a:bodyPr>
          <a:lstStyle/>
          <a:p>
            <a:pPr algn="ctr"/>
            <a:r>
              <a:rPr lang="en-US" altLang="zh-CN" sz="4000" b="1" dirty="0">
                <a:effectLst/>
                <a:latin typeface="Times New Roman" panose="02020603050405020304" pitchFamily="18" charset="0"/>
                <a:ea typeface="微软雅黑" panose="020B0503020204020204" pitchFamily="34" charset="-122"/>
                <a:cs typeface="Times New Roman" panose="02020603050405020304" pitchFamily="18" charset="0"/>
              </a:rPr>
              <a:t>What is natural language processing? </a:t>
            </a:r>
          </a:p>
          <a:p>
            <a:pPr algn="ctr"/>
            <a:r>
              <a:rPr lang="en-US" altLang="zh-CN" sz="4000" b="1" dirty="0">
                <a:effectLst/>
                <a:latin typeface="Times New Roman" panose="02020603050405020304" pitchFamily="18" charset="0"/>
                <a:ea typeface="微软雅黑" panose="020B0503020204020204" pitchFamily="34" charset="-122"/>
                <a:cs typeface="Times New Roman" panose="02020603050405020304" pitchFamily="18" charset="0"/>
              </a:rPr>
              <a:t>What is the main principle?</a:t>
            </a:r>
            <a:endParaRPr lang="zh-CN" altLang="en-US" sz="4000" b="1"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descr="摄图网_401759652_3D问号人（非企业商用） (3)"/>
          <p:cNvPicPr>
            <a:picLocks noChangeAspect="1"/>
          </p:cNvPicPr>
          <p:nvPr/>
        </p:nvPicPr>
        <p:blipFill>
          <a:blip r:embed="rId3"/>
          <a:stretch>
            <a:fillRect/>
          </a:stretch>
        </p:blipFill>
        <p:spPr>
          <a:xfrm>
            <a:off x="4690110" y="3268345"/>
            <a:ext cx="2811780" cy="2811780"/>
          </a:xfrm>
          <a:prstGeom prst="rect">
            <a:avLst/>
          </a:prstGeom>
        </p:spPr>
      </p:pic>
    </p:spTree>
    <p:extLst>
      <p:ext uri="{BB962C8B-B14F-4D97-AF65-F5344CB8AC3E}">
        <p14:creationId xmlns:p14="http://schemas.microsoft.com/office/powerpoint/2010/main" val="2024247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238" y="62850"/>
            <a:ext cx="10816035" cy="548640"/>
          </a:xfrm>
        </p:spPr>
        <p:txBody>
          <a:bodyPr/>
          <a:lstStyle/>
          <a:p>
            <a:r>
              <a:rPr lang="en-US" altLang="zh-CN" dirty="0"/>
              <a:t>Natural Language Processing</a:t>
            </a:r>
            <a:endParaRPr lang="zh-CN" altLang="en-US" dirty="0"/>
          </a:p>
        </p:txBody>
      </p:sp>
      <p:sp>
        <p:nvSpPr>
          <p:cNvPr id="5" name="矩形 4">
            <a:extLst>
              <a:ext uri="{FF2B5EF4-FFF2-40B4-BE49-F238E27FC236}">
                <a16:creationId xmlns:a16="http://schemas.microsoft.com/office/drawing/2014/main" id="{D875A1BA-78B6-44D0-AAA7-C9A7C949AD39}"/>
              </a:ext>
            </a:extLst>
          </p:cNvPr>
          <p:cNvSpPr/>
          <p:nvPr>
            <p:custDataLst>
              <p:tags r:id="rId1"/>
            </p:custDataLst>
          </p:nvPr>
        </p:nvSpPr>
        <p:spPr>
          <a:xfrm>
            <a:off x="212581" y="740518"/>
            <a:ext cx="4597400" cy="4635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sz="2000" b="1" dirty="0">
                <a:solidFill>
                  <a:srgbClr val="FF0000"/>
                </a:solidFill>
                <a:latin typeface="Times New Roman" panose="02020603050405020304" pitchFamily="18" charset="0"/>
                <a:cs typeface="Times New Roman" panose="02020603050405020304" pitchFamily="18" charset="0"/>
                <a:sym typeface="+mn-ea"/>
              </a:rPr>
              <a:t>What is natural language processing?</a:t>
            </a:r>
            <a:endParaRPr lang="zh-CN" altLang="en-US" sz="2000" b="1" dirty="0">
              <a:solidFill>
                <a:srgbClr val="FF0000"/>
              </a:solidFill>
              <a:latin typeface="Times New Roman" panose="02020603050405020304" pitchFamily="18" charset="0"/>
              <a:cs typeface="Times New Roman" panose="02020603050405020304" pitchFamily="18" charset="0"/>
              <a:sym typeface="+mn-ea"/>
            </a:endParaRPr>
          </a:p>
        </p:txBody>
      </p:sp>
      <p:sp>
        <p:nvSpPr>
          <p:cNvPr id="6" name="文本框 5">
            <a:extLst>
              <a:ext uri="{FF2B5EF4-FFF2-40B4-BE49-F238E27FC236}">
                <a16:creationId xmlns:a16="http://schemas.microsoft.com/office/drawing/2014/main" id="{60C8C9D2-06EE-4A37-ACEB-12AFF6CBFB57}"/>
              </a:ext>
            </a:extLst>
          </p:cNvPr>
          <p:cNvSpPr txBox="1"/>
          <p:nvPr/>
        </p:nvSpPr>
        <p:spPr>
          <a:xfrm>
            <a:off x="305238" y="1152203"/>
            <a:ext cx="11707276" cy="4553593"/>
          </a:xfrm>
          <a:prstGeom prst="rect">
            <a:avLst/>
          </a:prstGeom>
          <a:noFill/>
        </p:spPr>
        <p:txBody>
          <a:bodyPr wrap="square" rtlCol="0" anchor="t">
            <a:noAutofit/>
          </a:bodyPr>
          <a:lstStyle/>
          <a:p>
            <a:pPr algn="just">
              <a:lnSpc>
                <a:spcPct val="150000"/>
              </a:lnSpc>
            </a:pPr>
            <a:r>
              <a:rPr lang="en-US" altLang="zh-CN" sz="2000" b="1" dirty="0">
                <a:latin typeface="Times New Roman" panose="02020603050405020304" pitchFamily="18" charset="0"/>
                <a:cs typeface="Times New Roman" panose="02020603050405020304" pitchFamily="18" charset="0"/>
              </a:rPr>
              <a:t>Natural Language Processing (NLP) </a:t>
            </a:r>
            <a:r>
              <a:rPr lang="en-US" altLang="zh-CN" sz="2000" dirty="0">
                <a:latin typeface="Times New Roman" panose="02020603050405020304" pitchFamily="18" charset="0"/>
                <a:cs typeface="Times New Roman" panose="02020603050405020304" pitchFamily="18" charset="0"/>
              </a:rPr>
              <a:t>is an important branch in the field of artificial intelligence, dedicated to enabling computers to understand, interpret, and produce human language. The purpose of natural language processing is to narrow the gap between human language and computers, enabling computers to perform the following tasks:</a:t>
            </a:r>
          </a:p>
          <a:p>
            <a:pPr algn="just">
              <a:lnSpc>
                <a:spcPct val="150000"/>
              </a:lnSpc>
            </a:pPr>
            <a:r>
              <a:rPr lang="en-US" altLang="zh-CN" sz="2000" b="1" dirty="0">
                <a:latin typeface="Times New Roman" panose="02020603050405020304" pitchFamily="18" charset="0"/>
                <a:cs typeface="Times New Roman" panose="02020603050405020304" pitchFamily="18" charset="0"/>
              </a:rPr>
              <a:t>Speech recognition:  C</a:t>
            </a:r>
            <a:r>
              <a:rPr lang="en-US" altLang="zh-CN" sz="2000" dirty="0">
                <a:latin typeface="Times New Roman" panose="02020603050405020304" pitchFamily="18" charset="0"/>
                <a:cs typeface="Times New Roman" panose="02020603050405020304" pitchFamily="18" charset="0"/>
              </a:rPr>
              <a:t>onverting human speech into text.</a:t>
            </a:r>
          </a:p>
          <a:p>
            <a:pPr algn="just">
              <a:lnSpc>
                <a:spcPct val="150000"/>
              </a:lnSpc>
            </a:pPr>
            <a:r>
              <a:rPr lang="en-US" altLang="zh-CN" sz="2000" b="1" dirty="0">
                <a:latin typeface="Times New Roman" panose="02020603050405020304" pitchFamily="18" charset="0"/>
                <a:cs typeface="Times New Roman" panose="02020603050405020304" pitchFamily="18" charset="0"/>
              </a:rPr>
              <a:t>Natural language understanding: </a:t>
            </a:r>
            <a:r>
              <a:rPr lang="en-US" altLang="zh-CN" sz="2000" dirty="0">
                <a:latin typeface="Times New Roman" panose="02020603050405020304" pitchFamily="18" charset="0"/>
                <a:cs typeface="Times New Roman" panose="02020603050405020304" pitchFamily="18" charset="0"/>
              </a:rPr>
              <a:t>Understanding the intention, emotions, and context of natural language.</a:t>
            </a:r>
          </a:p>
          <a:p>
            <a:pPr algn="just">
              <a:lnSpc>
                <a:spcPct val="150000"/>
              </a:lnSpc>
            </a:pPr>
            <a:r>
              <a:rPr lang="en-US" altLang="zh-CN" sz="2000" b="1" dirty="0">
                <a:latin typeface="Times New Roman" panose="02020603050405020304" pitchFamily="18" charset="0"/>
                <a:cs typeface="Times New Roman" panose="02020603050405020304" pitchFamily="18" charset="0"/>
              </a:rPr>
              <a:t>Machine translation: </a:t>
            </a:r>
            <a:r>
              <a:rPr lang="en-US" altLang="zh-CN" sz="2000" dirty="0">
                <a:latin typeface="Times New Roman" panose="02020603050405020304" pitchFamily="18" charset="0"/>
                <a:cs typeface="Times New Roman" panose="02020603050405020304" pitchFamily="18" charset="0"/>
              </a:rPr>
              <a:t>Translating one language into another.</a:t>
            </a:r>
          </a:p>
          <a:p>
            <a:pPr algn="just">
              <a:lnSpc>
                <a:spcPct val="150000"/>
              </a:lnSpc>
            </a:pPr>
            <a:r>
              <a:rPr lang="en-US" altLang="zh-CN" sz="2000" b="1" dirty="0">
                <a:latin typeface="Times New Roman" panose="02020603050405020304" pitchFamily="18" charset="0"/>
                <a:cs typeface="Times New Roman" panose="02020603050405020304" pitchFamily="18" charset="0"/>
              </a:rPr>
              <a:t>Text mining and text analysis: </a:t>
            </a:r>
            <a:r>
              <a:rPr lang="en-US" altLang="zh-CN" sz="2000" dirty="0">
                <a:latin typeface="Times New Roman" panose="02020603050405020304" pitchFamily="18" charset="0"/>
                <a:cs typeface="Times New Roman" panose="02020603050405020304" pitchFamily="18" charset="0"/>
              </a:rPr>
              <a:t>Extracting useful information and insights from text data.</a:t>
            </a:r>
          </a:p>
          <a:p>
            <a:pPr algn="just">
              <a:lnSpc>
                <a:spcPct val="150000"/>
              </a:lnSpc>
            </a:pPr>
            <a:r>
              <a:rPr lang="en-US" altLang="zh-CN" sz="2000" b="1" dirty="0">
                <a:latin typeface="Times New Roman" panose="02020603050405020304" pitchFamily="18" charset="0"/>
                <a:cs typeface="Times New Roman" panose="02020603050405020304" pitchFamily="18" charset="0"/>
              </a:rPr>
              <a:t>Language generation: </a:t>
            </a:r>
            <a:r>
              <a:rPr lang="en-US" altLang="zh-CN" sz="2000" dirty="0">
                <a:latin typeface="Times New Roman" panose="02020603050405020304" pitchFamily="18" charset="0"/>
                <a:cs typeface="Times New Roman" panose="02020603050405020304" pitchFamily="18" charset="0"/>
              </a:rPr>
              <a:t>Generate natural language responses or text.</a:t>
            </a:r>
          </a:p>
          <a:p>
            <a:pPr algn="just">
              <a:lnSpc>
                <a:spcPct val="150000"/>
              </a:lnSpc>
            </a:pPr>
            <a:r>
              <a:rPr lang="en-US" altLang="zh-CN" sz="2000" b="1" dirty="0">
                <a:latin typeface="Times New Roman" panose="02020603050405020304" pitchFamily="18" charset="0"/>
                <a:cs typeface="Times New Roman" panose="02020603050405020304" pitchFamily="18" charset="0"/>
              </a:rPr>
              <a:t>Dialogue system: </a:t>
            </a:r>
            <a:r>
              <a:rPr lang="en-US" altLang="zh-CN" sz="2000" dirty="0">
                <a:latin typeface="Times New Roman" panose="02020603050405020304" pitchFamily="18" charset="0"/>
                <a:cs typeface="Times New Roman" panose="02020603050405020304" pitchFamily="18" charset="0"/>
              </a:rPr>
              <a:t>Create systems that can communicate with humans, such as chatbots and virtual assistants.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8079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238" y="62850"/>
            <a:ext cx="10816035" cy="548640"/>
          </a:xfrm>
        </p:spPr>
        <p:txBody>
          <a:bodyPr/>
          <a:lstStyle/>
          <a:p>
            <a:r>
              <a:rPr lang="en-US" altLang="zh-CN" dirty="0"/>
              <a:t>Natural Language Processing</a:t>
            </a:r>
            <a:endParaRPr lang="zh-CN" altLang="en-US" dirty="0"/>
          </a:p>
        </p:txBody>
      </p:sp>
      <p:sp>
        <p:nvSpPr>
          <p:cNvPr id="6" name="文本框 5">
            <a:extLst>
              <a:ext uri="{FF2B5EF4-FFF2-40B4-BE49-F238E27FC236}">
                <a16:creationId xmlns:a16="http://schemas.microsoft.com/office/drawing/2014/main" id="{60C8C9D2-06EE-4A37-ACEB-12AFF6CBFB57}"/>
              </a:ext>
            </a:extLst>
          </p:cNvPr>
          <p:cNvSpPr txBox="1"/>
          <p:nvPr/>
        </p:nvSpPr>
        <p:spPr>
          <a:xfrm>
            <a:off x="413811" y="848657"/>
            <a:ext cx="4661688" cy="657459"/>
          </a:xfrm>
          <a:prstGeom prst="rect">
            <a:avLst/>
          </a:prstGeom>
          <a:noFill/>
        </p:spPr>
        <p:txBody>
          <a:bodyPr wrap="square" rtlCol="0" anchor="t">
            <a:no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A typical NLP process is as follows:</a:t>
            </a:r>
            <a:endParaRPr lang="zh-CN" altLang="en-US" sz="20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C940870B-D762-422B-894B-3BAE9FBAF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88" y="1611394"/>
            <a:ext cx="11904821" cy="2107353"/>
          </a:xfrm>
          <a:prstGeom prst="rect">
            <a:avLst/>
          </a:prstGeom>
        </p:spPr>
      </p:pic>
    </p:spTree>
    <p:extLst>
      <p:ext uri="{BB962C8B-B14F-4D97-AF65-F5344CB8AC3E}">
        <p14:creationId xmlns:p14="http://schemas.microsoft.com/office/powerpoint/2010/main" val="2944378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7074" y="102126"/>
            <a:ext cx="10816035" cy="548640"/>
          </a:xfrm>
        </p:spPr>
        <p:txBody>
          <a:bodyPr/>
          <a:lstStyle/>
          <a:p>
            <a:r>
              <a:rPr lang="en-US" altLang="zh-CN" dirty="0"/>
              <a:t>Exercise 1: Using </a:t>
            </a:r>
            <a:r>
              <a:rPr lang="en-US" altLang="zh-CN" dirty="0" err="1"/>
              <a:t>spaCy</a:t>
            </a:r>
            <a:r>
              <a:rPr lang="en-US" altLang="zh-CN" dirty="0"/>
              <a:t> for tokenization</a:t>
            </a:r>
            <a:endParaRPr lang="zh-CN" altLang="en-US" dirty="0"/>
          </a:p>
        </p:txBody>
      </p:sp>
      <p:sp>
        <p:nvSpPr>
          <p:cNvPr id="10" name="文本框 9">
            <a:extLst>
              <a:ext uri="{FF2B5EF4-FFF2-40B4-BE49-F238E27FC236}">
                <a16:creationId xmlns:a16="http://schemas.microsoft.com/office/drawing/2014/main" id="{9584D14E-23FE-7C5D-FBA1-B1E717568E61}"/>
              </a:ext>
            </a:extLst>
          </p:cNvPr>
          <p:cNvSpPr txBox="1"/>
          <p:nvPr/>
        </p:nvSpPr>
        <p:spPr>
          <a:xfrm>
            <a:off x="2249829" y="746028"/>
            <a:ext cx="6096964" cy="369332"/>
          </a:xfrm>
          <a:prstGeom prst="rect">
            <a:avLst/>
          </a:prstGeom>
          <a:noFill/>
        </p:spPr>
        <p:txBody>
          <a:bodyPr wrap="square">
            <a:spAutoFit/>
          </a:bodyPr>
          <a:lstStyle/>
          <a:p>
            <a:r>
              <a:rPr lang="zh-CN" altLang="en-US" dirty="0"/>
              <a:t>https://spacy.io/models</a:t>
            </a:r>
          </a:p>
        </p:txBody>
      </p:sp>
      <p:pic>
        <p:nvPicPr>
          <p:cNvPr id="12" name="图片 11">
            <a:extLst>
              <a:ext uri="{FF2B5EF4-FFF2-40B4-BE49-F238E27FC236}">
                <a16:creationId xmlns:a16="http://schemas.microsoft.com/office/drawing/2014/main" id="{F41D79C2-0CC4-4C73-A401-D8942BFAF00D}"/>
              </a:ext>
            </a:extLst>
          </p:cNvPr>
          <p:cNvPicPr>
            <a:picLocks noChangeAspect="1"/>
          </p:cNvPicPr>
          <p:nvPr/>
        </p:nvPicPr>
        <p:blipFill>
          <a:blip r:embed="rId3"/>
          <a:stretch>
            <a:fillRect/>
          </a:stretch>
        </p:blipFill>
        <p:spPr>
          <a:xfrm>
            <a:off x="127321" y="1115360"/>
            <a:ext cx="12192000" cy="5601256"/>
          </a:xfrm>
          <a:prstGeom prst="rect">
            <a:avLst/>
          </a:prstGeom>
        </p:spPr>
      </p:pic>
    </p:spTree>
    <p:extLst>
      <p:ext uri="{BB962C8B-B14F-4D97-AF65-F5344CB8AC3E}">
        <p14:creationId xmlns:p14="http://schemas.microsoft.com/office/powerpoint/2010/main" val="1332060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7074" y="102126"/>
            <a:ext cx="10816035" cy="548640"/>
          </a:xfrm>
        </p:spPr>
        <p:txBody>
          <a:bodyPr/>
          <a:lstStyle/>
          <a:p>
            <a:r>
              <a:rPr lang="en-US" altLang="zh-CN" dirty="0"/>
              <a:t>Exercise 1: Using </a:t>
            </a:r>
            <a:r>
              <a:rPr lang="en-US" altLang="zh-CN" dirty="0" err="1"/>
              <a:t>spaCy</a:t>
            </a:r>
            <a:r>
              <a:rPr lang="en-US" altLang="zh-CN" dirty="0"/>
              <a:t> for tokenization</a:t>
            </a:r>
            <a:endParaRPr lang="zh-CN" altLang="en-US" dirty="0"/>
          </a:p>
        </p:txBody>
      </p:sp>
      <p:sp>
        <p:nvSpPr>
          <p:cNvPr id="6" name="文本框 5">
            <a:extLst>
              <a:ext uri="{FF2B5EF4-FFF2-40B4-BE49-F238E27FC236}">
                <a16:creationId xmlns:a16="http://schemas.microsoft.com/office/drawing/2014/main" id="{60C8C9D2-06EE-4A37-ACEB-12AFF6CBFB57}"/>
              </a:ext>
            </a:extLst>
          </p:cNvPr>
          <p:cNvSpPr txBox="1"/>
          <p:nvPr/>
        </p:nvSpPr>
        <p:spPr>
          <a:xfrm>
            <a:off x="709781" y="3812977"/>
            <a:ext cx="8968374" cy="657459"/>
          </a:xfrm>
          <a:prstGeom prst="rect">
            <a:avLst/>
          </a:prstGeom>
          <a:noFill/>
        </p:spPr>
        <p:txBody>
          <a:bodyPr wrap="square" rtlCol="0" anchor="t">
            <a:noAutofit/>
          </a:bodyPr>
          <a:lstStyle/>
          <a:p>
            <a:pPr>
              <a:lnSpc>
                <a:spcPct val="150000"/>
              </a:lnSpc>
            </a:pPr>
            <a:r>
              <a:rPr lang="en-US" altLang="zh-CN" b="1" dirty="0"/>
              <a:t>output</a:t>
            </a:r>
            <a:r>
              <a:rPr lang="zh-CN" altLang="en-US" b="1" dirty="0"/>
              <a:t>：？</a:t>
            </a:r>
            <a:endParaRPr lang="zh-CN" altLang="en-US" dirty="0"/>
          </a:p>
        </p:txBody>
      </p:sp>
      <p:sp>
        <p:nvSpPr>
          <p:cNvPr id="9" name="文本框 8">
            <a:extLst>
              <a:ext uri="{FF2B5EF4-FFF2-40B4-BE49-F238E27FC236}">
                <a16:creationId xmlns:a16="http://schemas.microsoft.com/office/drawing/2014/main" id="{4DBF2730-33BC-4E4C-827D-C2A262BA5748}"/>
              </a:ext>
            </a:extLst>
          </p:cNvPr>
          <p:cNvSpPr txBox="1"/>
          <p:nvPr/>
        </p:nvSpPr>
        <p:spPr>
          <a:xfrm>
            <a:off x="530479" y="774384"/>
            <a:ext cx="8968374" cy="657459"/>
          </a:xfrm>
          <a:prstGeom prst="rect">
            <a:avLst/>
          </a:prstGeom>
          <a:noFill/>
        </p:spPr>
        <p:txBody>
          <a:bodyPr wrap="square" rtlCol="0" anchor="t">
            <a:noAutofit/>
          </a:bodyPr>
          <a:lstStyle/>
          <a:p>
            <a:pPr>
              <a:lnSpc>
                <a:spcPct val="150000"/>
              </a:lnSpc>
            </a:pPr>
            <a:r>
              <a:rPr lang="en-US" altLang="zh-CN" b="1" dirty="0"/>
              <a:t>Input</a:t>
            </a:r>
            <a:r>
              <a:rPr lang="zh-CN" altLang="en-US" b="1" dirty="0"/>
              <a:t>：</a:t>
            </a:r>
            <a:endParaRPr lang="zh-CN" altLang="en-US" dirty="0"/>
          </a:p>
        </p:txBody>
      </p:sp>
      <p:sp>
        <p:nvSpPr>
          <p:cNvPr id="4" name="文本框 3">
            <a:extLst>
              <a:ext uri="{FF2B5EF4-FFF2-40B4-BE49-F238E27FC236}">
                <a16:creationId xmlns:a16="http://schemas.microsoft.com/office/drawing/2014/main" id="{A1C2751B-08C8-B950-F4E4-FBBC17BB0632}"/>
              </a:ext>
            </a:extLst>
          </p:cNvPr>
          <p:cNvSpPr txBox="1"/>
          <p:nvPr/>
        </p:nvSpPr>
        <p:spPr>
          <a:xfrm>
            <a:off x="967640" y="4660961"/>
            <a:ext cx="9049196" cy="400110"/>
          </a:xfrm>
          <a:prstGeom prst="rect">
            <a:avLst/>
          </a:prstGeom>
          <a:noFill/>
        </p:spPr>
        <p:txBody>
          <a:bodyPr wrap="square">
            <a:spAutoFit/>
          </a:bodyPr>
          <a:lstStyle/>
          <a:p>
            <a:r>
              <a:rPr lang="zh-CN" altLang="en-US" sz="2000" dirty="0">
                <a:latin typeface="Times New Roman" panose="02020603050405020304" pitchFamily="18" charset="0"/>
                <a:cs typeface="Times New Roman" panose="02020603050405020304" pitchFamily="18" charset="0"/>
              </a:rPr>
              <a:t>(base) PS D:\pythonpa&gt; python -m spacy download </a:t>
            </a:r>
            <a:r>
              <a:rPr kumimoji="0" lang="zh-CN" altLang="zh-CN" sz="2000" b="0" i="0" u="none" strike="noStrike" cap="none" normalizeH="0" baseline="0" dirty="0">
                <a:ln>
                  <a:noFill/>
                </a:ln>
                <a:solidFill>
                  <a:srgbClr val="067D17"/>
                </a:solidFill>
                <a:effectLst/>
                <a:latin typeface="Times New Roman" panose="02020603050405020304" pitchFamily="18" charset="0"/>
                <a:ea typeface="JetBrains Mono"/>
                <a:cs typeface="Times New Roman" panose="02020603050405020304" pitchFamily="18" charset="0"/>
              </a:rPr>
              <a:t>en_core_web_sm</a:t>
            </a:r>
            <a:endParaRPr lang="zh-CN" altLang="en-US" sz="2000" dirty="0">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3C3B2A47-A665-3F75-3FC5-EEBFADF56A8C}"/>
              </a:ext>
            </a:extLst>
          </p:cNvPr>
          <p:cNvSpPr>
            <a:spLocks noChangeArrowheads="1"/>
          </p:cNvSpPr>
          <p:nvPr/>
        </p:nvSpPr>
        <p:spPr bwMode="auto">
          <a:xfrm>
            <a:off x="1066800" y="1726326"/>
            <a:ext cx="6483927" cy="16312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1" u="none" strike="noStrike" cap="none" normalizeH="0" baseline="0" dirty="0">
                <a:ln>
                  <a:noFill/>
                </a:ln>
                <a:solidFill>
                  <a:srgbClr val="8C8C8C"/>
                </a:solidFill>
                <a:effectLst/>
                <a:latin typeface="Times New Roman" panose="02020603050405020304" pitchFamily="18" charset="0"/>
                <a:ea typeface="JetBrains Mono"/>
                <a:cs typeface="Times New Roman" panose="02020603050405020304" pitchFamily="18" charset="0"/>
              </a:rPr>
              <a:t># input[0]:</a:t>
            </a:r>
            <a:br>
              <a:rPr kumimoji="0" lang="zh-CN" altLang="zh-CN" sz="2000" b="0" i="1" u="none" strike="noStrike" cap="none" normalizeH="0" baseline="0" dirty="0">
                <a:ln>
                  <a:noFill/>
                </a:ln>
                <a:solidFill>
                  <a:srgbClr val="8C8C8C"/>
                </a:solidFill>
                <a:effectLst/>
                <a:latin typeface="Times New Roman" panose="02020603050405020304" pitchFamily="18" charset="0"/>
                <a:ea typeface="JetBrains Mono"/>
                <a:cs typeface="Times New Roman" panose="02020603050405020304" pitchFamily="18" charset="0"/>
              </a:rPr>
            </a:br>
            <a:r>
              <a:rPr kumimoji="0" lang="zh-CN" altLang="zh-CN" sz="2000" b="0" i="0" u="none" strike="noStrike" cap="none" normalizeH="0" baseline="0" dirty="0">
                <a:ln>
                  <a:noFill/>
                </a:ln>
                <a:solidFill>
                  <a:srgbClr val="0033B3"/>
                </a:solidFill>
                <a:effectLst/>
                <a:latin typeface="Times New Roman" panose="02020603050405020304" pitchFamily="18" charset="0"/>
                <a:ea typeface="JetBrains Mono"/>
                <a:cs typeface="Times New Roman" panose="02020603050405020304" pitchFamily="18" charset="0"/>
              </a:rPr>
              <a:t>import </a:t>
            </a:r>
            <a:r>
              <a:rPr kumimoji="0" lang="zh-CN" altLang="zh-CN" sz="2000" b="0" i="0" u="none" strike="noStrike" cap="none" normalizeH="0" baseline="0" dirty="0">
                <a:ln>
                  <a:noFill/>
                </a:ln>
                <a:solidFill>
                  <a:srgbClr val="080808"/>
                </a:solidFill>
                <a:effectLst/>
                <a:latin typeface="Times New Roman" panose="02020603050405020304" pitchFamily="18" charset="0"/>
                <a:ea typeface="JetBrains Mono"/>
                <a:cs typeface="Times New Roman" panose="02020603050405020304" pitchFamily="18" charset="0"/>
              </a:rPr>
              <a:t>spacy</a:t>
            </a:r>
            <a:br>
              <a:rPr kumimoji="0" lang="zh-CN" altLang="zh-CN" sz="2000" b="0" i="0" u="none" strike="noStrike" cap="none" normalizeH="0" baseline="0" dirty="0">
                <a:ln>
                  <a:noFill/>
                </a:ln>
                <a:solidFill>
                  <a:srgbClr val="080808"/>
                </a:solidFill>
                <a:effectLst/>
                <a:latin typeface="Times New Roman" panose="02020603050405020304" pitchFamily="18" charset="0"/>
                <a:ea typeface="JetBrains Mono"/>
                <a:cs typeface="Times New Roman" panose="02020603050405020304" pitchFamily="18" charset="0"/>
              </a:rPr>
            </a:br>
            <a:r>
              <a:rPr kumimoji="0" lang="zh-CN" altLang="zh-CN" sz="2000" b="0" i="0" u="none" strike="noStrike" cap="none" normalizeH="0" baseline="0" dirty="0">
                <a:ln>
                  <a:noFill/>
                </a:ln>
                <a:solidFill>
                  <a:srgbClr val="080808"/>
                </a:solidFill>
                <a:effectLst/>
                <a:latin typeface="Times New Roman" panose="02020603050405020304" pitchFamily="18" charset="0"/>
                <a:ea typeface="JetBrains Mono"/>
                <a:cs typeface="Times New Roman" panose="02020603050405020304" pitchFamily="18" charset="0"/>
              </a:rPr>
              <a:t>nlp=spacy.load(</a:t>
            </a:r>
            <a:r>
              <a:rPr kumimoji="0" lang="zh-CN" altLang="zh-CN" sz="2000" b="0" i="0" u="none" strike="noStrike" cap="none" normalizeH="0" baseline="0" dirty="0">
                <a:ln>
                  <a:noFill/>
                </a:ln>
                <a:solidFill>
                  <a:srgbClr val="067D17"/>
                </a:solidFill>
                <a:effectLst/>
                <a:latin typeface="Times New Roman" panose="02020603050405020304" pitchFamily="18" charset="0"/>
                <a:ea typeface="JetBrains Mono"/>
                <a:cs typeface="Times New Roman" panose="02020603050405020304" pitchFamily="18" charset="0"/>
              </a:rPr>
              <a:t>'en_core_web_sm'</a:t>
            </a:r>
            <a:r>
              <a:rPr kumimoji="0" lang="zh-CN" altLang="zh-CN" sz="2000" b="0" i="0" u="none" strike="noStrike" cap="none" normalizeH="0" baseline="0" dirty="0">
                <a:ln>
                  <a:noFill/>
                </a:ln>
                <a:solidFill>
                  <a:srgbClr val="080808"/>
                </a:solidFill>
                <a:effectLst/>
                <a:latin typeface="Times New Roman" panose="02020603050405020304" pitchFamily="18" charset="0"/>
                <a:ea typeface="JetBrains Mono"/>
                <a:cs typeface="Times New Roman" panose="02020603050405020304" pitchFamily="18" charset="0"/>
              </a:rPr>
              <a:t>)</a:t>
            </a:r>
            <a:br>
              <a:rPr kumimoji="0" lang="zh-CN" altLang="zh-CN" sz="2000" b="0" i="0" u="none" strike="noStrike" cap="none" normalizeH="0" baseline="0" dirty="0">
                <a:ln>
                  <a:noFill/>
                </a:ln>
                <a:solidFill>
                  <a:srgbClr val="080808"/>
                </a:solidFill>
                <a:effectLst/>
                <a:latin typeface="Times New Roman" panose="02020603050405020304" pitchFamily="18" charset="0"/>
                <a:ea typeface="JetBrains Mono"/>
                <a:cs typeface="Times New Roman" panose="02020603050405020304" pitchFamily="18" charset="0"/>
              </a:rPr>
            </a:br>
            <a:r>
              <a:rPr kumimoji="0" lang="zh-CN" altLang="zh-CN" sz="2000" b="0" i="0" u="none" strike="noStrike" cap="none" normalizeH="0" baseline="0" dirty="0">
                <a:ln>
                  <a:noFill/>
                </a:ln>
                <a:solidFill>
                  <a:srgbClr val="080808"/>
                </a:solidFill>
                <a:effectLst/>
                <a:latin typeface="Times New Roman" panose="02020603050405020304" pitchFamily="18" charset="0"/>
                <a:ea typeface="JetBrains Mono"/>
                <a:cs typeface="Times New Roman" panose="02020603050405020304" pitchFamily="18" charset="0"/>
              </a:rPr>
              <a:t>text=</a:t>
            </a:r>
            <a:r>
              <a:rPr kumimoji="0" lang="zh-CN" altLang="zh-CN" sz="2000" b="0" i="0" u="none" strike="noStrike" cap="none" normalizeH="0" baseline="0" dirty="0">
                <a:ln>
                  <a:noFill/>
                </a:ln>
                <a:solidFill>
                  <a:srgbClr val="067D17"/>
                </a:solidFill>
                <a:effectLst/>
                <a:latin typeface="Times New Roman" panose="02020603050405020304" pitchFamily="18" charset="0"/>
                <a:ea typeface="JetBrains Mono"/>
                <a:cs typeface="Times New Roman" panose="02020603050405020304" pitchFamily="18" charset="0"/>
              </a:rPr>
              <a:t>"Mary, don't slap the green witch"</a:t>
            </a:r>
            <a:br>
              <a:rPr kumimoji="0" lang="zh-CN" altLang="zh-CN" sz="2000" b="0" i="0" u="none" strike="noStrike" cap="none" normalizeH="0" baseline="0" dirty="0">
                <a:ln>
                  <a:noFill/>
                </a:ln>
                <a:solidFill>
                  <a:srgbClr val="067D17"/>
                </a:solidFill>
                <a:effectLst/>
                <a:latin typeface="Times New Roman" panose="02020603050405020304" pitchFamily="18" charset="0"/>
                <a:ea typeface="JetBrains Mono"/>
                <a:cs typeface="Times New Roman" panose="02020603050405020304" pitchFamily="18" charset="0"/>
              </a:rPr>
            </a:br>
            <a:r>
              <a:rPr kumimoji="0" lang="zh-CN" altLang="zh-CN" sz="2000" b="0" i="0" u="none" strike="noStrike" cap="none" normalizeH="0" baseline="0" dirty="0">
                <a:ln>
                  <a:noFill/>
                </a:ln>
                <a:solidFill>
                  <a:srgbClr val="000080"/>
                </a:solidFill>
                <a:effectLst/>
                <a:latin typeface="Times New Roman" panose="02020603050405020304" pitchFamily="18" charset="0"/>
                <a:ea typeface="JetBrains Mono"/>
                <a:cs typeface="Times New Roman" panose="02020603050405020304" pitchFamily="18" charset="0"/>
              </a:rPr>
              <a:t>print</a:t>
            </a:r>
            <a:r>
              <a:rPr kumimoji="0" lang="zh-CN" altLang="zh-CN" sz="2000" b="0" i="0" u="none" strike="noStrike" cap="none" normalizeH="0" baseline="0" dirty="0">
                <a:ln>
                  <a:noFill/>
                </a:ln>
                <a:solidFill>
                  <a:srgbClr val="080808"/>
                </a:solidFill>
                <a:effectLst/>
                <a:latin typeface="Times New Roman" panose="02020603050405020304" pitchFamily="18" charset="0"/>
                <a:ea typeface="JetBrains Mono"/>
                <a:cs typeface="Times New Roman" panose="02020603050405020304" pitchFamily="18" charset="0"/>
              </a:rPr>
              <a:t>([</a:t>
            </a:r>
            <a:r>
              <a:rPr kumimoji="0" lang="zh-CN" altLang="zh-CN" sz="2000" b="0" i="0" u="none" strike="noStrike" cap="none" normalizeH="0" baseline="0" dirty="0">
                <a:ln>
                  <a:noFill/>
                </a:ln>
                <a:solidFill>
                  <a:srgbClr val="000080"/>
                </a:solidFill>
                <a:effectLst/>
                <a:latin typeface="Times New Roman" panose="02020603050405020304" pitchFamily="18" charset="0"/>
                <a:ea typeface="JetBrains Mono"/>
                <a:cs typeface="Times New Roman" panose="02020603050405020304" pitchFamily="18" charset="0"/>
              </a:rPr>
              <a:t>str</a:t>
            </a:r>
            <a:r>
              <a:rPr kumimoji="0" lang="zh-CN" altLang="zh-CN" sz="2000" b="0" i="0" u="none" strike="noStrike" cap="none" normalizeH="0" baseline="0" dirty="0">
                <a:ln>
                  <a:noFill/>
                </a:ln>
                <a:solidFill>
                  <a:srgbClr val="080808"/>
                </a:solidFill>
                <a:effectLst/>
                <a:latin typeface="Times New Roman" panose="02020603050405020304" pitchFamily="18" charset="0"/>
                <a:ea typeface="JetBrains Mono"/>
                <a:cs typeface="Times New Roman" panose="02020603050405020304" pitchFamily="18" charset="0"/>
              </a:rPr>
              <a:t>(token)</a:t>
            </a:r>
            <a:r>
              <a:rPr kumimoji="0" lang="zh-CN" altLang="zh-CN" sz="2000" b="0" i="0" u="none" strike="noStrike" cap="none" normalizeH="0" baseline="0" dirty="0">
                <a:ln>
                  <a:noFill/>
                </a:ln>
                <a:solidFill>
                  <a:srgbClr val="0033B3"/>
                </a:solidFill>
                <a:effectLst/>
                <a:latin typeface="Times New Roman" panose="02020603050405020304" pitchFamily="18" charset="0"/>
                <a:ea typeface="JetBrains Mono"/>
                <a:cs typeface="Times New Roman" panose="02020603050405020304" pitchFamily="18" charset="0"/>
              </a:rPr>
              <a:t>for </a:t>
            </a:r>
            <a:r>
              <a:rPr kumimoji="0" lang="zh-CN" altLang="zh-CN" sz="2000" b="0" i="0" u="none" strike="noStrike" cap="none" normalizeH="0" baseline="0" dirty="0">
                <a:ln>
                  <a:noFill/>
                </a:ln>
                <a:solidFill>
                  <a:srgbClr val="080808"/>
                </a:solidFill>
                <a:effectLst/>
                <a:latin typeface="Times New Roman" panose="02020603050405020304" pitchFamily="18" charset="0"/>
                <a:ea typeface="JetBrains Mono"/>
                <a:cs typeface="Times New Roman" panose="02020603050405020304" pitchFamily="18" charset="0"/>
              </a:rPr>
              <a:t>token </a:t>
            </a:r>
            <a:r>
              <a:rPr kumimoji="0" lang="zh-CN" altLang="zh-CN" sz="2000" b="0" i="0" u="none" strike="noStrike" cap="none" normalizeH="0" baseline="0" dirty="0">
                <a:ln>
                  <a:noFill/>
                </a:ln>
                <a:solidFill>
                  <a:srgbClr val="0033B3"/>
                </a:solidFill>
                <a:effectLst/>
                <a:latin typeface="Times New Roman" panose="02020603050405020304" pitchFamily="18" charset="0"/>
                <a:ea typeface="JetBrains Mono"/>
                <a:cs typeface="Times New Roman" panose="02020603050405020304" pitchFamily="18" charset="0"/>
              </a:rPr>
              <a:t>in </a:t>
            </a:r>
            <a:r>
              <a:rPr kumimoji="0" lang="zh-CN" altLang="zh-CN" sz="2000" b="0" i="0" u="none" strike="noStrike" cap="none" normalizeH="0" baseline="0" dirty="0">
                <a:ln>
                  <a:noFill/>
                </a:ln>
                <a:solidFill>
                  <a:srgbClr val="080808"/>
                </a:solidFill>
                <a:effectLst/>
                <a:latin typeface="Times New Roman" panose="02020603050405020304" pitchFamily="18" charset="0"/>
                <a:ea typeface="JetBrains Mono"/>
                <a:cs typeface="Times New Roman" panose="02020603050405020304" pitchFamily="18" charset="0"/>
              </a:rPr>
              <a:t>nlp(text.lower())])</a:t>
            </a:r>
            <a:endParaRPr kumimoji="0" lang="zh-CN" altLang="zh-CN"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9584D14E-23FE-7C5D-FBA1-B1E717568E61}"/>
              </a:ext>
            </a:extLst>
          </p:cNvPr>
          <p:cNvSpPr txBox="1"/>
          <p:nvPr/>
        </p:nvSpPr>
        <p:spPr>
          <a:xfrm>
            <a:off x="3997606" y="1887278"/>
            <a:ext cx="6096964" cy="369332"/>
          </a:xfrm>
          <a:prstGeom prst="rect">
            <a:avLst/>
          </a:prstGeom>
          <a:noFill/>
        </p:spPr>
        <p:txBody>
          <a:bodyPr wrap="square">
            <a:spAutoFit/>
          </a:bodyPr>
          <a:lstStyle/>
          <a:p>
            <a:r>
              <a:rPr lang="zh-CN" altLang="en-US" dirty="0"/>
              <a:t>https://spacy.io/models</a:t>
            </a:r>
          </a:p>
        </p:txBody>
      </p:sp>
    </p:spTree>
    <p:extLst>
      <p:ext uri="{BB962C8B-B14F-4D97-AF65-F5344CB8AC3E}">
        <p14:creationId xmlns:p14="http://schemas.microsoft.com/office/powerpoint/2010/main" val="2498392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mExNDlhMjUxY2JmMzYwNDVlZjZkMmIwNDUxYzEzNGQ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10659</TotalTime>
  <Words>5645</Words>
  <Application>Microsoft Office PowerPoint</Application>
  <PresentationFormat>宽屏</PresentationFormat>
  <Paragraphs>364</Paragraphs>
  <Slides>49</Slides>
  <Notes>47</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49</vt:i4>
      </vt:variant>
    </vt:vector>
  </HeadingPairs>
  <TitlesOfParts>
    <vt:vector size="59" baseType="lpstr">
      <vt:lpstr>source-serif-pro</vt:lpstr>
      <vt:lpstr>微软雅黑</vt:lpstr>
      <vt:lpstr>Arial</vt:lpstr>
      <vt:lpstr>Calibri</vt:lpstr>
      <vt:lpstr>Georgia</vt:lpstr>
      <vt:lpstr>Palatino Linotype</vt:lpstr>
      <vt:lpstr>Times New Roman</vt:lpstr>
      <vt:lpstr>Wingdings</vt:lpstr>
      <vt:lpstr>WPS</vt:lpstr>
      <vt:lpstr>1_WPS</vt:lpstr>
      <vt:lpstr>PowerPoint 演示文稿</vt:lpstr>
      <vt:lpstr>PowerPoint 演示文稿</vt:lpstr>
      <vt:lpstr>UESTC Natural Language Processing </vt:lpstr>
      <vt:lpstr>PowerPoint 演示文稿</vt:lpstr>
      <vt:lpstr>PowerPoint 演示文稿</vt:lpstr>
      <vt:lpstr>Natural Language Processing</vt:lpstr>
      <vt:lpstr>Natural Language Processing</vt:lpstr>
      <vt:lpstr>Exercise 1: Using spaCy for tokenization</vt:lpstr>
      <vt:lpstr>Exercise 1: Using spaCy for tokenization</vt:lpstr>
      <vt:lpstr>Exercise 2: Using NLTK for tokenization</vt:lpstr>
      <vt:lpstr>Natural Language Processing</vt:lpstr>
      <vt:lpstr>PowerPoint 演示文稿</vt:lpstr>
      <vt:lpstr>Natural Language Processing Tasks</vt:lpstr>
      <vt:lpstr>Natural Language Processing Tasks</vt:lpstr>
      <vt:lpstr>Natural Language Processing Task</vt:lpstr>
      <vt:lpstr>Natural Language Processing Task</vt:lpstr>
      <vt:lpstr>Natural Language Processing Task</vt:lpstr>
      <vt:lpstr>Natural Language Processing Task</vt:lpstr>
      <vt:lpstr>Natural Language Processing Task</vt:lpstr>
      <vt:lpstr>Using spacy</vt:lpstr>
      <vt:lpstr>PowerPoint 演示文稿</vt:lpstr>
      <vt:lpstr>PowerPoint 演示文稿</vt:lpstr>
      <vt:lpstr>PowerPoint 演示文稿</vt:lpstr>
      <vt:lpstr>Example：Chunking</vt:lpstr>
      <vt:lpstr>PowerPoint 演示文稿</vt:lpstr>
      <vt:lpstr>Example：using spaCy for Named Entity Recognition</vt:lpstr>
      <vt:lpstr>PowerPoint 演示文稿</vt:lpstr>
      <vt:lpstr>Application 1： twitter_Logistic</vt:lpstr>
      <vt:lpstr>Application2： bi_lstm  function</vt:lpstr>
      <vt:lpstr>PowerPoint 演示文稿</vt:lpstr>
      <vt:lpstr>Learnable word embeddings</vt:lpstr>
      <vt:lpstr>Word2Vec </vt:lpstr>
      <vt:lpstr>Word2Vec </vt:lpstr>
      <vt:lpstr>Word2Vec</vt:lpstr>
      <vt:lpstr>Word2Vec</vt:lpstr>
      <vt:lpstr>Word2Vec</vt:lpstr>
      <vt:lpstr>Word2Vec</vt:lpstr>
      <vt:lpstr>Word2Vec</vt:lpstr>
      <vt:lpstr>Word2Vec</vt:lpstr>
      <vt:lpstr>EXample：Word2Vec</vt:lpstr>
      <vt:lpstr>Example：Word2Vec</vt:lpstr>
      <vt:lpstr>GloVe </vt:lpstr>
      <vt:lpstr>GloVe</vt:lpstr>
      <vt:lpstr>GloVe model</vt:lpstr>
      <vt:lpstr>GloVe model</vt:lpstr>
      <vt:lpstr>GloVe model</vt:lpstr>
      <vt:lpstr>Example：GloVe</vt:lpstr>
      <vt:lpstr>Example：GloVe</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饶云波</cp:lastModifiedBy>
  <cp:revision>842</cp:revision>
  <dcterms:created xsi:type="dcterms:W3CDTF">2023-08-09T12:44:00Z</dcterms:created>
  <dcterms:modified xsi:type="dcterms:W3CDTF">2024-06-05T10:23:50Z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2052-12.1.0.16120</vt:lpwstr>
  </property>
</Properties>
</file>